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5" r:id="rId2"/>
    <p:sldId id="256" r:id="rId3"/>
    <p:sldId id="257" r:id="rId4"/>
    <p:sldId id="258" r:id="rId5"/>
    <p:sldId id="260" r:id="rId6"/>
    <p:sldId id="261" r:id="rId7"/>
    <p:sldId id="263" r:id="rId8"/>
    <p:sldId id="269" r:id="rId9"/>
    <p:sldId id="270" r:id="rId10"/>
    <p:sldId id="264" r:id="rId11"/>
    <p:sldId id="265" r:id="rId12"/>
    <p:sldId id="273" r:id="rId13"/>
    <p:sldId id="274" r:id="rId1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65" autoAdjust="0"/>
    <p:restoredTop sz="94660"/>
  </p:normalViewPr>
  <p:slideViewPr>
    <p:cSldViewPr>
      <p:cViewPr>
        <p:scale>
          <a:sx n="71" d="100"/>
          <a:sy n="71" d="100"/>
        </p:scale>
        <p:origin x="-135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912361897475928E-2"/>
          <c:y val="0.17002155449405137"/>
          <c:w val="0.8013692480195288"/>
          <c:h val="0.72467643908260004"/>
        </c:manualLayout>
      </c:layout>
      <c:lineChart>
        <c:grouping val="standard"/>
        <c:varyColors val="0"/>
        <c:ser>
          <c:idx val="0"/>
          <c:order val="0"/>
          <c:tx>
            <c:strRef>
              <c:f>Foglio1!$B$1</c:f>
              <c:strCache>
                <c:ptCount val="1"/>
                <c:pt idx="0">
                  <c:v>1</c:v>
                </c:pt>
              </c:strCache>
            </c:strRef>
          </c:tx>
          <c:cat>
            <c:strRef>
              <c:f>Foglio1!$A$2:$A$5</c:f>
              <c:strCache>
                <c:ptCount val="4"/>
                <c:pt idx="0">
                  <c:v>0min</c:v>
                </c:pt>
                <c:pt idx="1">
                  <c:v>15min</c:v>
                </c:pt>
                <c:pt idx="2">
                  <c:v>30min</c:v>
                </c:pt>
                <c:pt idx="3">
                  <c:v>45min</c:v>
                </c:pt>
              </c:strCache>
            </c:strRef>
          </c:cat>
          <c:val>
            <c:numRef>
              <c:f>Foglio1!$B$2:$B$5</c:f>
              <c:numCache>
                <c:formatCode>General</c:formatCode>
                <c:ptCount val="4"/>
                <c:pt idx="0">
                  <c:v>10.89</c:v>
                </c:pt>
                <c:pt idx="1">
                  <c:v>12.54</c:v>
                </c:pt>
                <c:pt idx="2">
                  <c:v>13.739999999999998</c:v>
                </c:pt>
                <c:pt idx="3">
                  <c:v>14.75</c:v>
                </c:pt>
              </c:numCache>
            </c:numRef>
          </c:val>
          <c:smooth val="0"/>
        </c:ser>
        <c:ser>
          <c:idx val="1"/>
          <c:order val="1"/>
          <c:tx>
            <c:strRef>
              <c:f>Foglio1!$C$1</c:f>
              <c:strCache>
                <c:ptCount val="1"/>
                <c:pt idx="0">
                  <c:v>2</c:v>
                </c:pt>
              </c:strCache>
            </c:strRef>
          </c:tx>
          <c:cat>
            <c:strRef>
              <c:f>Foglio1!$A$2:$A$5</c:f>
              <c:strCache>
                <c:ptCount val="4"/>
                <c:pt idx="0">
                  <c:v>0min</c:v>
                </c:pt>
                <c:pt idx="1">
                  <c:v>15min</c:v>
                </c:pt>
                <c:pt idx="2">
                  <c:v>30min</c:v>
                </c:pt>
                <c:pt idx="3">
                  <c:v>45min</c:v>
                </c:pt>
              </c:strCache>
            </c:strRef>
          </c:cat>
          <c:val>
            <c:numRef>
              <c:f>Foglio1!$C$2:$C$5</c:f>
              <c:numCache>
                <c:formatCode>General</c:formatCode>
                <c:ptCount val="4"/>
                <c:pt idx="0">
                  <c:v>10.39</c:v>
                </c:pt>
                <c:pt idx="1">
                  <c:v>11.360000000000005</c:v>
                </c:pt>
                <c:pt idx="2">
                  <c:v>12.03</c:v>
                </c:pt>
                <c:pt idx="3">
                  <c:v>12.6</c:v>
                </c:pt>
              </c:numCache>
            </c:numRef>
          </c:val>
          <c:smooth val="0"/>
        </c:ser>
        <c:ser>
          <c:idx val="2"/>
          <c:order val="2"/>
          <c:tx>
            <c:strRef>
              <c:f>Foglio1!$D$1</c:f>
              <c:strCache>
                <c:ptCount val="1"/>
                <c:pt idx="0">
                  <c:v>3</c:v>
                </c:pt>
              </c:strCache>
            </c:strRef>
          </c:tx>
          <c:cat>
            <c:strRef>
              <c:f>Foglio1!$A$2:$A$5</c:f>
              <c:strCache>
                <c:ptCount val="4"/>
                <c:pt idx="0">
                  <c:v>0min</c:v>
                </c:pt>
                <c:pt idx="1">
                  <c:v>15min</c:v>
                </c:pt>
                <c:pt idx="2">
                  <c:v>30min</c:v>
                </c:pt>
                <c:pt idx="3">
                  <c:v>45min</c:v>
                </c:pt>
              </c:strCache>
            </c:strRef>
          </c:cat>
          <c:val>
            <c:numRef>
              <c:f>Foglio1!$D$2:$D$5</c:f>
              <c:numCache>
                <c:formatCode>General</c:formatCode>
                <c:ptCount val="4"/>
                <c:pt idx="0">
                  <c:v>11.129999999999999</c:v>
                </c:pt>
                <c:pt idx="1">
                  <c:v>12.219999999999999</c:v>
                </c:pt>
                <c:pt idx="2">
                  <c:v>13.09</c:v>
                </c:pt>
                <c:pt idx="3">
                  <c:v>13.860000000000005</c:v>
                </c:pt>
              </c:numCache>
            </c:numRef>
          </c:val>
          <c:smooth val="0"/>
        </c:ser>
        <c:ser>
          <c:idx val="3"/>
          <c:order val="3"/>
          <c:tx>
            <c:strRef>
              <c:f>Foglio1!$E$1</c:f>
              <c:strCache>
                <c:ptCount val="1"/>
                <c:pt idx="0">
                  <c:v>4</c:v>
                </c:pt>
              </c:strCache>
            </c:strRef>
          </c:tx>
          <c:cat>
            <c:strRef>
              <c:f>Foglio1!$A$2:$A$5</c:f>
              <c:strCache>
                <c:ptCount val="4"/>
                <c:pt idx="0">
                  <c:v>0min</c:v>
                </c:pt>
                <c:pt idx="1">
                  <c:v>15min</c:v>
                </c:pt>
                <c:pt idx="2">
                  <c:v>30min</c:v>
                </c:pt>
                <c:pt idx="3">
                  <c:v>45min</c:v>
                </c:pt>
              </c:strCache>
            </c:strRef>
          </c:cat>
          <c:val>
            <c:numRef>
              <c:f>Foglio1!$E$2:$E$5</c:f>
              <c:numCache>
                <c:formatCode>General</c:formatCode>
                <c:ptCount val="4"/>
                <c:pt idx="0">
                  <c:v>10.88</c:v>
                </c:pt>
                <c:pt idx="1">
                  <c:v>12.59</c:v>
                </c:pt>
                <c:pt idx="2">
                  <c:v>13.99</c:v>
                </c:pt>
                <c:pt idx="3">
                  <c:v>15.139999999999999</c:v>
                </c:pt>
              </c:numCache>
            </c:numRef>
          </c:val>
          <c:smooth val="0"/>
        </c:ser>
        <c:ser>
          <c:idx val="4"/>
          <c:order val="4"/>
          <c:tx>
            <c:strRef>
              <c:f>Foglio1!$F$1</c:f>
              <c:strCache>
                <c:ptCount val="1"/>
                <c:pt idx="0">
                  <c:v>5</c:v>
                </c:pt>
              </c:strCache>
            </c:strRef>
          </c:tx>
          <c:cat>
            <c:strRef>
              <c:f>Foglio1!$A$2:$A$5</c:f>
              <c:strCache>
                <c:ptCount val="4"/>
                <c:pt idx="0">
                  <c:v>0min</c:v>
                </c:pt>
                <c:pt idx="1">
                  <c:v>15min</c:v>
                </c:pt>
                <c:pt idx="2">
                  <c:v>30min</c:v>
                </c:pt>
                <c:pt idx="3">
                  <c:v>45min</c:v>
                </c:pt>
              </c:strCache>
            </c:strRef>
          </c:cat>
          <c:val>
            <c:numRef>
              <c:f>Foglio1!$F$2:$F$5</c:f>
              <c:numCache>
                <c:formatCode>General</c:formatCode>
                <c:ptCount val="4"/>
                <c:pt idx="0">
                  <c:v>11.06</c:v>
                </c:pt>
                <c:pt idx="1">
                  <c:v>11.360000000000005</c:v>
                </c:pt>
                <c:pt idx="2">
                  <c:v>11.93</c:v>
                </c:pt>
                <c:pt idx="3">
                  <c:v>12.209999999999999</c:v>
                </c:pt>
              </c:numCache>
            </c:numRef>
          </c:val>
          <c:smooth val="0"/>
        </c:ser>
        <c:ser>
          <c:idx val="5"/>
          <c:order val="5"/>
          <c:tx>
            <c:strRef>
              <c:f>Foglio1!$G$1</c:f>
              <c:strCache>
                <c:ptCount val="1"/>
                <c:pt idx="0">
                  <c:v>6</c:v>
                </c:pt>
              </c:strCache>
            </c:strRef>
          </c:tx>
          <c:cat>
            <c:strRef>
              <c:f>Foglio1!$A$2:$A$5</c:f>
              <c:strCache>
                <c:ptCount val="4"/>
                <c:pt idx="0">
                  <c:v>0min</c:v>
                </c:pt>
                <c:pt idx="1">
                  <c:v>15min</c:v>
                </c:pt>
                <c:pt idx="2">
                  <c:v>30min</c:v>
                </c:pt>
                <c:pt idx="3">
                  <c:v>45min</c:v>
                </c:pt>
              </c:strCache>
            </c:strRef>
          </c:cat>
          <c:val>
            <c:numRef>
              <c:f>Foglio1!$G$2:$G$5</c:f>
              <c:numCache>
                <c:formatCode>General</c:formatCode>
                <c:ptCount val="4"/>
                <c:pt idx="0">
                  <c:v>1.48</c:v>
                </c:pt>
                <c:pt idx="1">
                  <c:v>1.7600000000000005</c:v>
                </c:pt>
                <c:pt idx="2">
                  <c:v>1.9800000000000002</c:v>
                </c:pt>
                <c:pt idx="3">
                  <c:v>2.12</c:v>
                </c:pt>
              </c:numCache>
            </c:numRef>
          </c:val>
          <c:smooth val="0"/>
        </c:ser>
        <c:dLbls>
          <c:showLegendKey val="0"/>
          <c:showVal val="0"/>
          <c:showCatName val="0"/>
          <c:showSerName val="0"/>
          <c:showPercent val="0"/>
          <c:showBubbleSize val="0"/>
        </c:dLbls>
        <c:marker val="1"/>
        <c:smooth val="0"/>
        <c:axId val="52950144"/>
        <c:axId val="52951680"/>
      </c:lineChart>
      <c:catAx>
        <c:axId val="52950144"/>
        <c:scaling>
          <c:orientation val="minMax"/>
        </c:scaling>
        <c:delete val="0"/>
        <c:axPos val="b"/>
        <c:majorTickMark val="none"/>
        <c:minorTickMark val="none"/>
        <c:tickLblPos val="nextTo"/>
        <c:crossAx val="52951680"/>
        <c:crosses val="autoZero"/>
        <c:auto val="1"/>
        <c:lblAlgn val="ctr"/>
        <c:lblOffset val="100"/>
        <c:noMultiLvlLbl val="0"/>
      </c:catAx>
      <c:valAx>
        <c:axId val="52951680"/>
        <c:scaling>
          <c:orientation val="minMax"/>
        </c:scaling>
        <c:delete val="0"/>
        <c:axPos val="l"/>
        <c:majorGridlines/>
        <c:numFmt formatCode="General" sourceLinked="1"/>
        <c:majorTickMark val="none"/>
        <c:minorTickMark val="none"/>
        <c:tickLblPos val="nextTo"/>
        <c:crossAx val="52950144"/>
        <c:crosses val="autoZero"/>
        <c:crossBetween val="between"/>
      </c:valAx>
    </c:plotArea>
    <c:legend>
      <c:legendPos val="r"/>
      <c:layout/>
      <c:overlay val="0"/>
    </c:legend>
    <c:plotVisOnly val="1"/>
    <c:dispBlanksAs val="gap"/>
    <c:showDLblsOverMax val="0"/>
  </c:chart>
  <c:txPr>
    <a:bodyPr/>
    <a:lstStyle/>
    <a:p>
      <a:pPr>
        <a:defRPr sz="1800"/>
      </a:pPr>
      <a:endParaRPr lang="it-IT"/>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B2F19F-D4ED-4EF4-BA94-E45B0F6D545D}" type="datetimeFigureOut">
              <a:rPr lang="it-IT" smtClean="0"/>
              <a:pPr/>
              <a:t>03/04/2017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CF42DF-DC23-4AB9-8CF2-92530772055D}" type="slidenum">
              <a:rPr lang="it-IT" smtClean="0"/>
              <a:pPr/>
              <a:t>‹N›</a:t>
            </a:fld>
            <a:endParaRPr lang="it-IT"/>
          </a:p>
        </p:txBody>
      </p:sp>
    </p:spTree>
    <p:extLst>
      <p:ext uri="{BB962C8B-B14F-4D97-AF65-F5344CB8AC3E}">
        <p14:creationId xmlns:p14="http://schemas.microsoft.com/office/powerpoint/2010/main" val="2154668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ECF42DF-DC23-4AB9-8CF2-92530772055D}" type="slidenum">
              <a:rPr lang="it-IT" smtClean="0"/>
              <a:pPr/>
              <a:t>11</a:t>
            </a:fld>
            <a:endParaRPr lang="it-IT"/>
          </a:p>
        </p:txBody>
      </p:sp>
    </p:spTree>
    <p:extLst>
      <p:ext uri="{BB962C8B-B14F-4D97-AF65-F5344CB8AC3E}">
        <p14:creationId xmlns:p14="http://schemas.microsoft.com/office/powerpoint/2010/main" val="4234633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E37493A-C020-4C34-B347-8CA532B8A668}" type="datetimeFigureOut">
              <a:rPr lang="it-IT" smtClean="0"/>
              <a:pPr/>
              <a:t>03/04/2017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DEF2050-0284-4C5F-84DD-FE330022137B}" type="slidenum">
              <a:rPr lang="it-IT" smtClean="0"/>
              <a:pPr/>
              <a:t>‹N›</a:t>
            </a:fld>
            <a:endParaRPr lang="it-IT"/>
          </a:p>
        </p:txBody>
      </p:sp>
    </p:spTree>
    <p:extLst>
      <p:ext uri="{BB962C8B-B14F-4D97-AF65-F5344CB8AC3E}">
        <p14:creationId xmlns:p14="http://schemas.microsoft.com/office/powerpoint/2010/main" val="4112979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E37493A-C020-4C34-B347-8CA532B8A668}" type="datetimeFigureOut">
              <a:rPr lang="it-IT" smtClean="0"/>
              <a:pPr/>
              <a:t>03/04/2017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DEF2050-0284-4C5F-84DD-FE330022137B}" type="slidenum">
              <a:rPr lang="it-IT" smtClean="0"/>
              <a:pPr/>
              <a:t>‹N›</a:t>
            </a:fld>
            <a:endParaRPr lang="it-IT"/>
          </a:p>
        </p:txBody>
      </p:sp>
    </p:spTree>
    <p:extLst>
      <p:ext uri="{BB962C8B-B14F-4D97-AF65-F5344CB8AC3E}">
        <p14:creationId xmlns:p14="http://schemas.microsoft.com/office/powerpoint/2010/main" val="3925354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E37493A-C020-4C34-B347-8CA532B8A668}" type="datetimeFigureOut">
              <a:rPr lang="it-IT" smtClean="0"/>
              <a:pPr/>
              <a:t>03/04/2017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DEF2050-0284-4C5F-84DD-FE330022137B}" type="slidenum">
              <a:rPr lang="it-IT" smtClean="0"/>
              <a:pPr/>
              <a:t>‹N›</a:t>
            </a:fld>
            <a:endParaRPr lang="it-IT"/>
          </a:p>
        </p:txBody>
      </p:sp>
    </p:spTree>
    <p:extLst>
      <p:ext uri="{BB962C8B-B14F-4D97-AF65-F5344CB8AC3E}">
        <p14:creationId xmlns:p14="http://schemas.microsoft.com/office/powerpoint/2010/main" val="1132696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E37493A-C020-4C34-B347-8CA532B8A668}" type="datetimeFigureOut">
              <a:rPr lang="it-IT" smtClean="0"/>
              <a:pPr/>
              <a:t>03/04/2017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DEF2050-0284-4C5F-84DD-FE330022137B}" type="slidenum">
              <a:rPr lang="it-IT" smtClean="0"/>
              <a:pPr/>
              <a:t>‹N›</a:t>
            </a:fld>
            <a:endParaRPr lang="it-IT"/>
          </a:p>
        </p:txBody>
      </p:sp>
    </p:spTree>
    <p:extLst>
      <p:ext uri="{BB962C8B-B14F-4D97-AF65-F5344CB8AC3E}">
        <p14:creationId xmlns:p14="http://schemas.microsoft.com/office/powerpoint/2010/main" val="193250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E37493A-C020-4C34-B347-8CA532B8A668}" type="datetimeFigureOut">
              <a:rPr lang="it-IT" smtClean="0"/>
              <a:pPr/>
              <a:t>03/04/2017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DEF2050-0284-4C5F-84DD-FE330022137B}" type="slidenum">
              <a:rPr lang="it-IT" smtClean="0"/>
              <a:pPr/>
              <a:t>‹N›</a:t>
            </a:fld>
            <a:endParaRPr lang="it-IT"/>
          </a:p>
        </p:txBody>
      </p:sp>
    </p:spTree>
    <p:extLst>
      <p:ext uri="{BB962C8B-B14F-4D97-AF65-F5344CB8AC3E}">
        <p14:creationId xmlns:p14="http://schemas.microsoft.com/office/powerpoint/2010/main" val="484945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E37493A-C020-4C34-B347-8CA532B8A668}" type="datetimeFigureOut">
              <a:rPr lang="it-IT" smtClean="0"/>
              <a:pPr/>
              <a:t>03/04/2017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DEF2050-0284-4C5F-84DD-FE330022137B}" type="slidenum">
              <a:rPr lang="it-IT" smtClean="0"/>
              <a:pPr/>
              <a:t>‹N›</a:t>
            </a:fld>
            <a:endParaRPr lang="it-IT"/>
          </a:p>
        </p:txBody>
      </p:sp>
    </p:spTree>
    <p:extLst>
      <p:ext uri="{BB962C8B-B14F-4D97-AF65-F5344CB8AC3E}">
        <p14:creationId xmlns:p14="http://schemas.microsoft.com/office/powerpoint/2010/main" val="3308556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E37493A-C020-4C34-B347-8CA532B8A668}" type="datetimeFigureOut">
              <a:rPr lang="it-IT" smtClean="0"/>
              <a:pPr/>
              <a:t>03/04/2017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DEF2050-0284-4C5F-84DD-FE330022137B}" type="slidenum">
              <a:rPr lang="it-IT" smtClean="0"/>
              <a:pPr/>
              <a:t>‹N›</a:t>
            </a:fld>
            <a:endParaRPr lang="it-IT"/>
          </a:p>
        </p:txBody>
      </p:sp>
    </p:spTree>
    <p:extLst>
      <p:ext uri="{BB962C8B-B14F-4D97-AF65-F5344CB8AC3E}">
        <p14:creationId xmlns:p14="http://schemas.microsoft.com/office/powerpoint/2010/main" val="4022794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E37493A-C020-4C34-B347-8CA532B8A668}" type="datetimeFigureOut">
              <a:rPr lang="it-IT" smtClean="0"/>
              <a:pPr/>
              <a:t>03/04/2017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DEF2050-0284-4C5F-84DD-FE330022137B}" type="slidenum">
              <a:rPr lang="it-IT" smtClean="0"/>
              <a:pPr/>
              <a:t>‹N›</a:t>
            </a:fld>
            <a:endParaRPr lang="it-IT"/>
          </a:p>
        </p:txBody>
      </p:sp>
    </p:spTree>
    <p:extLst>
      <p:ext uri="{BB962C8B-B14F-4D97-AF65-F5344CB8AC3E}">
        <p14:creationId xmlns:p14="http://schemas.microsoft.com/office/powerpoint/2010/main" val="3700296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E37493A-C020-4C34-B347-8CA532B8A668}" type="datetimeFigureOut">
              <a:rPr lang="it-IT" smtClean="0"/>
              <a:pPr/>
              <a:t>03/04/2017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DEF2050-0284-4C5F-84DD-FE330022137B}" type="slidenum">
              <a:rPr lang="it-IT" smtClean="0"/>
              <a:pPr/>
              <a:t>‹N›</a:t>
            </a:fld>
            <a:endParaRPr lang="it-IT"/>
          </a:p>
        </p:txBody>
      </p:sp>
    </p:spTree>
    <p:extLst>
      <p:ext uri="{BB962C8B-B14F-4D97-AF65-F5344CB8AC3E}">
        <p14:creationId xmlns:p14="http://schemas.microsoft.com/office/powerpoint/2010/main" val="133362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E37493A-C020-4C34-B347-8CA532B8A668}" type="datetimeFigureOut">
              <a:rPr lang="it-IT" smtClean="0"/>
              <a:pPr/>
              <a:t>03/04/2017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DEF2050-0284-4C5F-84DD-FE330022137B}" type="slidenum">
              <a:rPr lang="it-IT" smtClean="0"/>
              <a:pPr/>
              <a:t>‹N›</a:t>
            </a:fld>
            <a:endParaRPr lang="it-IT"/>
          </a:p>
        </p:txBody>
      </p:sp>
    </p:spTree>
    <p:extLst>
      <p:ext uri="{BB962C8B-B14F-4D97-AF65-F5344CB8AC3E}">
        <p14:creationId xmlns:p14="http://schemas.microsoft.com/office/powerpoint/2010/main" val="24379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E37493A-C020-4C34-B347-8CA532B8A668}" type="datetimeFigureOut">
              <a:rPr lang="it-IT" smtClean="0"/>
              <a:pPr/>
              <a:t>03/04/2017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DEF2050-0284-4C5F-84DD-FE330022137B}" type="slidenum">
              <a:rPr lang="it-IT" smtClean="0"/>
              <a:pPr/>
              <a:t>‹N›</a:t>
            </a:fld>
            <a:endParaRPr lang="it-IT"/>
          </a:p>
        </p:txBody>
      </p:sp>
    </p:spTree>
    <p:extLst>
      <p:ext uri="{BB962C8B-B14F-4D97-AF65-F5344CB8AC3E}">
        <p14:creationId xmlns:p14="http://schemas.microsoft.com/office/powerpoint/2010/main" val="2269013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7493A-C020-4C34-B347-8CA532B8A668}" type="datetimeFigureOut">
              <a:rPr lang="it-IT" smtClean="0"/>
              <a:pPr/>
              <a:t>03/04/2017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EF2050-0284-4C5F-84DD-FE330022137B}" type="slidenum">
              <a:rPr lang="it-IT" smtClean="0"/>
              <a:pPr/>
              <a:t>‹N›</a:t>
            </a:fld>
            <a:endParaRPr lang="it-IT"/>
          </a:p>
        </p:txBody>
      </p:sp>
    </p:spTree>
    <p:extLst>
      <p:ext uri="{BB962C8B-B14F-4D97-AF65-F5344CB8AC3E}">
        <p14:creationId xmlns:p14="http://schemas.microsoft.com/office/powerpoint/2010/main" val="389307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4000" dirty="0" smtClean="0"/>
              <a:t/>
            </a:r>
            <a:br>
              <a:rPr lang="it-IT" sz="4000" dirty="0" smtClean="0"/>
            </a:br>
            <a:r>
              <a:rPr lang="it-IT" sz="4000" dirty="0" smtClean="0"/>
              <a:t>LICEO SCIENTIFICO </a:t>
            </a:r>
            <a:r>
              <a:rPr lang="it-IT" sz="4000" dirty="0" smtClean="0"/>
              <a:t>«G</a:t>
            </a:r>
            <a:r>
              <a:rPr lang="it-IT" sz="4000" dirty="0" smtClean="0"/>
              <a:t>. </a:t>
            </a:r>
            <a:r>
              <a:rPr lang="it-IT" sz="4000" dirty="0" smtClean="0"/>
              <a:t>MARCONI»</a:t>
            </a:r>
            <a:r>
              <a:rPr lang="it-IT" dirty="0" smtClean="0"/>
              <a:t/>
            </a:r>
            <a:br>
              <a:rPr lang="it-IT" dirty="0" smtClean="0"/>
            </a:br>
            <a:r>
              <a:rPr lang="it-IT" sz="2700" dirty="0" smtClean="0"/>
              <a:t>FOGGIA</a:t>
            </a:r>
            <a:r>
              <a:rPr lang="it-IT" dirty="0" smtClean="0"/>
              <a:t/>
            </a:r>
            <a:br>
              <a:rPr lang="it-IT" dirty="0" smtClean="0"/>
            </a:br>
            <a:endParaRPr lang="it-IT" dirty="0"/>
          </a:p>
        </p:txBody>
      </p:sp>
      <p:sp>
        <p:nvSpPr>
          <p:cNvPr id="3" name="Segnaposto contenuto 2"/>
          <p:cNvSpPr>
            <a:spLocks noGrp="1"/>
          </p:cNvSpPr>
          <p:nvPr>
            <p:ph idx="1"/>
          </p:nvPr>
        </p:nvSpPr>
        <p:spPr/>
        <p:txBody>
          <a:bodyPr>
            <a:normAutofit fontScale="85000" lnSpcReduction="20000"/>
          </a:bodyPr>
          <a:lstStyle/>
          <a:p>
            <a:pPr algn="ctr">
              <a:buNone/>
            </a:pPr>
            <a:endParaRPr lang="it-IT" dirty="0" smtClean="0"/>
          </a:p>
          <a:p>
            <a:pPr algn="ctr">
              <a:buNone/>
            </a:pPr>
            <a:endParaRPr lang="it-IT" dirty="0" smtClean="0"/>
          </a:p>
          <a:p>
            <a:pPr algn="ctr">
              <a:buNone/>
            </a:pPr>
            <a:r>
              <a:rPr lang="it-IT" dirty="0" smtClean="0"/>
              <a:t>PROGETTO</a:t>
            </a:r>
          </a:p>
          <a:p>
            <a:pPr algn="ctr">
              <a:buNone/>
            </a:pPr>
            <a:r>
              <a:rPr lang="it-IT" dirty="0" smtClean="0"/>
              <a:t>TRA MATEMATICA E </a:t>
            </a:r>
            <a:r>
              <a:rPr lang="it-IT" dirty="0" smtClean="0"/>
              <a:t>SCIENZE</a:t>
            </a:r>
          </a:p>
          <a:p>
            <a:pPr algn="ctr">
              <a:buNone/>
            </a:pPr>
            <a:r>
              <a:rPr lang="it-IT" sz="2000" dirty="0" smtClean="0"/>
              <a:t>A. S. 2016-2017</a:t>
            </a:r>
            <a:endParaRPr lang="it-IT" sz="2400" dirty="0" smtClean="0"/>
          </a:p>
          <a:p>
            <a:pPr algn="ctr">
              <a:buNone/>
            </a:pPr>
            <a:endParaRPr lang="it-IT" dirty="0" smtClean="0"/>
          </a:p>
          <a:p>
            <a:pPr algn="ctr">
              <a:buNone/>
            </a:pPr>
            <a:endParaRPr lang="it-IT" dirty="0" smtClean="0"/>
          </a:p>
          <a:p>
            <a:pPr algn="ctr">
              <a:buNone/>
            </a:pPr>
            <a:endParaRPr lang="it-IT" dirty="0" smtClean="0"/>
          </a:p>
          <a:p>
            <a:pPr algn="ctr">
              <a:buNone/>
            </a:pPr>
            <a:r>
              <a:rPr lang="it-IT" dirty="0" smtClean="0"/>
              <a:t>REFERENTI 				Studenti</a:t>
            </a:r>
          </a:p>
          <a:p>
            <a:pPr algn="ctr">
              <a:buNone/>
            </a:pPr>
            <a:r>
              <a:rPr lang="it-IT" sz="2600" dirty="0" smtClean="0"/>
              <a:t>Prof. f. Marino                                         Donato Aquilino</a:t>
            </a:r>
          </a:p>
          <a:p>
            <a:pPr algn="ctr">
              <a:buNone/>
            </a:pPr>
            <a:r>
              <a:rPr lang="it-IT" sz="2600" dirty="0" smtClean="0"/>
              <a:t>Prof. D. </a:t>
            </a:r>
            <a:r>
              <a:rPr lang="it-IT" sz="2600" dirty="0" err="1" smtClean="0"/>
              <a:t>Nigri</a:t>
            </a:r>
            <a:r>
              <a:rPr lang="it-IT" sz="2600" dirty="0" smtClean="0"/>
              <a:t>                                            Marco </a:t>
            </a:r>
            <a:r>
              <a:rPr lang="it-IT" sz="2600" dirty="0" err="1" smtClean="0"/>
              <a:t>Lepore</a:t>
            </a:r>
            <a:endParaRPr lang="it-IT" sz="2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60648"/>
            <a:ext cx="8229600" cy="1143000"/>
          </a:xfrm>
        </p:spPr>
        <p:txBody>
          <a:bodyPr/>
          <a:lstStyle/>
          <a:p>
            <a:r>
              <a:rPr lang="it-IT" dirty="0" smtClean="0"/>
              <a:t>Velocità di diffusione</a:t>
            </a:r>
            <a:endParaRPr lang="it-IT"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4114915362"/>
              </p:ext>
            </p:extLst>
          </p:nvPr>
        </p:nvGraphicFramePr>
        <p:xfrm>
          <a:off x="467544" y="2276872"/>
          <a:ext cx="8229600" cy="259588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r>
                        <a:rPr lang="it-IT" dirty="0" smtClean="0"/>
                        <a:t>Bicchiere</a:t>
                      </a:r>
                      <a:endParaRPr lang="it-IT" dirty="0"/>
                    </a:p>
                  </a:txBody>
                  <a:tcPr/>
                </a:tc>
                <a:tc>
                  <a:txBody>
                    <a:bodyPr/>
                    <a:lstStyle/>
                    <a:p>
                      <a:r>
                        <a:rPr lang="it-IT" dirty="0" smtClean="0"/>
                        <a:t>0 </a:t>
                      </a:r>
                      <a:r>
                        <a:rPr lang="it-IT" dirty="0" err="1" smtClean="0"/>
                        <a:t>min</a:t>
                      </a:r>
                      <a:endParaRPr lang="it-IT" dirty="0"/>
                    </a:p>
                  </a:txBody>
                  <a:tcPr/>
                </a:tc>
                <a:tc>
                  <a:txBody>
                    <a:bodyPr/>
                    <a:lstStyle/>
                    <a:p>
                      <a:r>
                        <a:rPr lang="it-IT" dirty="0" smtClean="0"/>
                        <a:t>15 </a:t>
                      </a:r>
                      <a:r>
                        <a:rPr lang="it-IT" dirty="0" err="1" smtClean="0"/>
                        <a:t>min</a:t>
                      </a:r>
                      <a:endParaRPr lang="it-IT" dirty="0"/>
                    </a:p>
                  </a:txBody>
                  <a:tcPr/>
                </a:tc>
                <a:tc>
                  <a:txBody>
                    <a:bodyPr/>
                    <a:lstStyle/>
                    <a:p>
                      <a:r>
                        <a:rPr lang="it-IT" dirty="0" smtClean="0"/>
                        <a:t>30 </a:t>
                      </a:r>
                      <a:r>
                        <a:rPr lang="it-IT" dirty="0" err="1" smtClean="0"/>
                        <a:t>min</a:t>
                      </a:r>
                      <a:endParaRPr lang="it-IT" dirty="0"/>
                    </a:p>
                  </a:txBody>
                  <a:tcPr/>
                </a:tc>
                <a:tc>
                  <a:txBody>
                    <a:bodyPr/>
                    <a:lstStyle/>
                    <a:p>
                      <a:r>
                        <a:rPr lang="it-IT" dirty="0" smtClean="0"/>
                        <a:t>45 </a:t>
                      </a:r>
                      <a:r>
                        <a:rPr lang="it-IT" dirty="0" err="1" smtClean="0"/>
                        <a:t>min</a:t>
                      </a:r>
                      <a:endParaRPr lang="it-IT" dirty="0"/>
                    </a:p>
                  </a:txBody>
                  <a:tcPr/>
                </a:tc>
              </a:tr>
              <a:tr h="370840">
                <a:tc>
                  <a:txBody>
                    <a:bodyPr/>
                    <a:lstStyle/>
                    <a:p>
                      <a:r>
                        <a:rPr lang="it-IT" dirty="0" smtClean="0"/>
                        <a:t>1</a:t>
                      </a:r>
                      <a:endParaRPr lang="it-IT" dirty="0"/>
                    </a:p>
                  </a:txBody>
                  <a:tcPr/>
                </a:tc>
                <a:tc>
                  <a:txBody>
                    <a:bodyPr/>
                    <a:lstStyle/>
                    <a:p>
                      <a:r>
                        <a:rPr lang="it-IT" dirty="0" smtClean="0"/>
                        <a:t>10.89</a:t>
                      </a:r>
                      <a:endParaRPr lang="it-IT" dirty="0"/>
                    </a:p>
                  </a:txBody>
                  <a:tcPr/>
                </a:tc>
                <a:tc>
                  <a:txBody>
                    <a:bodyPr/>
                    <a:lstStyle/>
                    <a:p>
                      <a:r>
                        <a:rPr lang="it-IT" dirty="0" smtClean="0"/>
                        <a:t>12.54</a:t>
                      </a:r>
                      <a:endParaRPr lang="it-IT" dirty="0"/>
                    </a:p>
                  </a:txBody>
                  <a:tcPr/>
                </a:tc>
                <a:tc>
                  <a:txBody>
                    <a:bodyPr/>
                    <a:lstStyle/>
                    <a:p>
                      <a:r>
                        <a:rPr lang="it-IT" dirty="0" smtClean="0"/>
                        <a:t>13.74</a:t>
                      </a:r>
                      <a:endParaRPr lang="it-IT" dirty="0"/>
                    </a:p>
                  </a:txBody>
                  <a:tcPr/>
                </a:tc>
                <a:tc>
                  <a:txBody>
                    <a:bodyPr/>
                    <a:lstStyle/>
                    <a:p>
                      <a:r>
                        <a:rPr lang="it-IT" dirty="0" smtClean="0"/>
                        <a:t>14.75</a:t>
                      </a:r>
                      <a:endParaRPr lang="it-IT" dirty="0"/>
                    </a:p>
                  </a:txBody>
                  <a:tcPr/>
                </a:tc>
              </a:tr>
              <a:tr h="370840">
                <a:tc>
                  <a:txBody>
                    <a:bodyPr/>
                    <a:lstStyle/>
                    <a:p>
                      <a:r>
                        <a:rPr lang="it-IT" dirty="0" smtClean="0"/>
                        <a:t>2</a:t>
                      </a:r>
                      <a:endParaRPr lang="it-IT" dirty="0"/>
                    </a:p>
                  </a:txBody>
                  <a:tcPr/>
                </a:tc>
                <a:tc>
                  <a:txBody>
                    <a:bodyPr/>
                    <a:lstStyle/>
                    <a:p>
                      <a:r>
                        <a:rPr lang="it-IT" dirty="0" smtClean="0"/>
                        <a:t>10.39</a:t>
                      </a:r>
                      <a:endParaRPr lang="it-IT" dirty="0"/>
                    </a:p>
                  </a:txBody>
                  <a:tcPr/>
                </a:tc>
                <a:tc>
                  <a:txBody>
                    <a:bodyPr/>
                    <a:lstStyle/>
                    <a:p>
                      <a:r>
                        <a:rPr lang="it-IT" dirty="0" smtClean="0"/>
                        <a:t>11.36</a:t>
                      </a:r>
                      <a:endParaRPr lang="it-IT" dirty="0"/>
                    </a:p>
                  </a:txBody>
                  <a:tcPr/>
                </a:tc>
                <a:tc>
                  <a:txBody>
                    <a:bodyPr/>
                    <a:lstStyle/>
                    <a:p>
                      <a:r>
                        <a:rPr lang="it-IT" dirty="0" smtClean="0"/>
                        <a:t>12.03</a:t>
                      </a:r>
                      <a:endParaRPr lang="it-IT" dirty="0"/>
                    </a:p>
                  </a:txBody>
                  <a:tcPr/>
                </a:tc>
                <a:tc>
                  <a:txBody>
                    <a:bodyPr/>
                    <a:lstStyle/>
                    <a:p>
                      <a:r>
                        <a:rPr lang="it-IT" dirty="0" smtClean="0"/>
                        <a:t>12.60</a:t>
                      </a:r>
                      <a:endParaRPr lang="it-IT" dirty="0"/>
                    </a:p>
                  </a:txBody>
                  <a:tcPr/>
                </a:tc>
              </a:tr>
              <a:tr h="370840">
                <a:tc>
                  <a:txBody>
                    <a:bodyPr/>
                    <a:lstStyle/>
                    <a:p>
                      <a:r>
                        <a:rPr lang="it-IT" dirty="0" smtClean="0"/>
                        <a:t>3</a:t>
                      </a:r>
                      <a:endParaRPr lang="it-IT" dirty="0"/>
                    </a:p>
                  </a:txBody>
                  <a:tcPr/>
                </a:tc>
                <a:tc>
                  <a:txBody>
                    <a:bodyPr/>
                    <a:lstStyle/>
                    <a:p>
                      <a:r>
                        <a:rPr lang="it-IT" dirty="0" smtClean="0"/>
                        <a:t>11.13</a:t>
                      </a:r>
                      <a:endParaRPr lang="it-IT" dirty="0"/>
                    </a:p>
                  </a:txBody>
                  <a:tcPr/>
                </a:tc>
                <a:tc>
                  <a:txBody>
                    <a:bodyPr/>
                    <a:lstStyle/>
                    <a:p>
                      <a:r>
                        <a:rPr lang="it-IT" dirty="0" smtClean="0"/>
                        <a:t>12.22</a:t>
                      </a:r>
                      <a:endParaRPr lang="it-IT" dirty="0"/>
                    </a:p>
                  </a:txBody>
                  <a:tcPr/>
                </a:tc>
                <a:tc>
                  <a:txBody>
                    <a:bodyPr/>
                    <a:lstStyle/>
                    <a:p>
                      <a:r>
                        <a:rPr lang="it-IT" dirty="0" smtClean="0"/>
                        <a:t>13.09</a:t>
                      </a:r>
                      <a:endParaRPr lang="it-IT" dirty="0"/>
                    </a:p>
                  </a:txBody>
                  <a:tcPr/>
                </a:tc>
                <a:tc>
                  <a:txBody>
                    <a:bodyPr/>
                    <a:lstStyle/>
                    <a:p>
                      <a:r>
                        <a:rPr lang="it-IT" dirty="0" smtClean="0"/>
                        <a:t>13.86</a:t>
                      </a:r>
                      <a:endParaRPr lang="it-IT" dirty="0"/>
                    </a:p>
                  </a:txBody>
                  <a:tcPr/>
                </a:tc>
              </a:tr>
              <a:tr h="370840">
                <a:tc>
                  <a:txBody>
                    <a:bodyPr/>
                    <a:lstStyle/>
                    <a:p>
                      <a:r>
                        <a:rPr lang="it-IT" dirty="0" smtClean="0"/>
                        <a:t>4</a:t>
                      </a:r>
                      <a:endParaRPr lang="it-IT" dirty="0"/>
                    </a:p>
                  </a:txBody>
                  <a:tcPr/>
                </a:tc>
                <a:tc>
                  <a:txBody>
                    <a:bodyPr/>
                    <a:lstStyle/>
                    <a:p>
                      <a:r>
                        <a:rPr lang="it-IT" dirty="0" smtClean="0"/>
                        <a:t>10.88</a:t>
                      </a:r>
                      <a:endParaRPr lang="it-IT" dirty="0"/>
                    </a:p>
                  </a:txBody>
                  <a:tcPr/>
                </a:tc>
                <a:tc>
                  <a:txBody>
                    <a:bodyPr/>
                    <a:lstStyle/>
                    <a:p>
                      <a:r>
                        <a:rPr lang="it-IT" dirty="0" smtClean="0"/>
                        <a:t>12.59</a:t>
                      </a:r>
                      <a:endParaRPr lang="it-IT" dirty="0"/>
                    </a:p>
                  </a:txBody>
                  <a:tcPr/>
                </a:tc>
                <a:tc>
                  <a:txBody>
                    <a:bodyPr/>
                    <a:lstStyle/>
                    <a:p>
                      <a:r>
                        <a:rPr lang="it-IT" dirty="0" smtClean="0"/>
                        <a:t>13.99</a:t>
                      </a:r>
                      <a:endParaRPr lang="it-IT" dirty="0"/>
                    </a:p>
                  </a:txBody>
                  <a:tcPr/>
                </a:tc>
                <a:tc>
                  <a:txBody>
                    <a:bodyPr/>
                    <a:lstStyle/>
                    <a:p>
                      <a:r>
                        <a:rPr lang="it-IT" dirty="0" smtClean="0"/>
                        <a:t>15.14</a:t>
                      </a:r>
                      <a:endParaRPr lang="it-IT" dirty="0"/>
                    </a:p>
                  </a:txBody>
                  <a:tcPr/>
                </a:tc>
              </a:tr>
              <a:tr h="370840">
                <a:tc>
                  <a:txBody>
                    <a:bodyPr/>
                    <a:lstStyle/>
                    <a:p>
                      <a:r>
                        <a:rPr lang="it-IT" dirty="0" smtClean="0"/>
                        <a:t>5</a:t>
                      </a:r>
                      <a:endParaRPr lang="it-IT" dirty="0"/>
                    </a:p>
                  </a:txBody>
                  <a:tcPr/>
                </a:tc>
                <a:tc>
                  <a:txBody>
                    <a:bodyPr/>
                    <a:lstStyle/>
                    <a:p>
                      <a:r>
                        <a:rPr lang="it-IT" dirty="0" smtClean="0"/>
                        <a:t>11.06</a:t>
                      </a:r>
                      <a:endParaRPr lang="it-IT" dirty="0"/>
                    </a:p>
                  </a:txBody>
                  <a:tcPr/>
                </a:tc>
                <a:tc>
                  <a:txBody>
                    <a:bodyPr/>
                    <a:lstStyle/>
                    <a:p>
                      <a:r>
                        <a:rPr lang="it-IT" dirty="0" smtClean="0"/>
                        <a:t>11.63</a:t>
                      </a:r>
                      <a:endParaRPr lang="it-IT" dirty="0"/>
                    </a:p>
                  </a:txBody>
                  <a:tcPr/>
                </a:tc>
                <a:tc>
                  <a:txBody>
                    <a:bodyPr/>
                    <a:lstStyle/>
                    <a:p>
                      <a:r>
                        <a:rPr lang="it-IT" dirty="0" smtClean="0"/>
                        <a:t>11.93</a:t>
                      </a:r>
                      <a:endParaRPr lang="it-IT" dirty="0"/>
                    </a:p>
                  </a:txBody>
                  <a:tcPr/>
                </a:tc>
                <a:tc>
                  <a:txBody>
                    <a:bodyPr/>
                    <a:lstStyle/>
                    <a:p>
                      <a:r>
                        <a:rPr lang="it-IT" dirty="0" smtClean="0"/>
                        <a:t>12.21</a:t>
                      </a:r>
                      <a:endParaRPr lang="it-IT" dirty="0"/>
                    </a:p>
                  </a:txBody>
                  <a:tcPr/>
                </a:tc>
              </a:tr>
              <a:tr h="370840">
                <a:tc>
                  <a:txBody>
                    <a:bodyPr/>
                    <a:lstStyle/>
                    <a:p>
                      <a:r>
                        <a:rPr lang="it-IT" dirty="0" smtClean="0"/>
                        <a:t>6</a:t>
                      </a:r>
                      <a:endParaRPr lang="it-IT" dirty="0"/>
                    </a:p>
                  </a:txBody>
                  <a:tcPr/>
                </a:tc>
                <a:tc>
                  <a:txBody>
                    <a:bodyPr/>
                    <a:lstStyle/>
                    <a:p>
                      <a:r>
                        <a:rPr lang="it-IT" dirty="0" smtClean="0"/>
                        <a:t>1.48</a:t>
                      </a:r>
                      <a:endParaRPr lang="it-IT" dirty="0"/>
                    </a:p>
                  </a:txBody>
                  <a:tcPr/>
                </a:tc>
                <a:tc>
                  <a:txBody>
                    <a:bodyPr/>
                    <a:lstStyle/>
                    <a:p>
                      <a:r>
                        <a:rPr lang="it-IT" dirty="0" smtClean="0"/>
                        <a:t>1.76</a:t>
                      </a:r>
                      <a:endParaRPr lang="it-IT" dirty="0"/>
                    </a:p>
                  </a:txBody>
                  <a:tcPr/>
                </a:tc>
                <a:tc>
                  <a:txBody>
                    <a:bodyPr/>
                    <a:lstStyle/>
                    <a:p>
                      <a:r>
                        <a:rPr lang="it-IT" dirty="0" smtClean="0"/>
                        <a:t>1.98</a:t>
                      </a:r>
                      <a:endParaRPr lang="it-IT" dirty="0"/>
                    </a:p>
                  </a:txBody>
                  <a:tcPr/>
                </a:tc>
                <a:tc>
                  <a:txBody>
                    <a:bodyPr/>
                    <a:lstStyle/>
                    <a:p>
                      <a:r>
                        <a:rPr lang="it-IT" dirty="0" smtClean="0"/>
                        <a:t>2.12</a:t>
                      </a:r>
                      <a:endParaRPr lang="it-IT" dirty="0"/>
                    </a:p>
                  </a:txBody>
                  <a:tcPr/>
                </a:tc>
              </a:tr>
            </a:tbl>
          </a:graphicData>
        </a:graphic>
      </p:graphicFrame>
    </p:spTree>
    <p:extLst>
      <p:ext uri="{BB962C8B-B14F-4D97-AF65-F5344CB8AC3E}">
        <p14:creationId xmlns:p14="http://schemas.microsoft.com/office/powerpoint/2010/main" val="2981946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smtClean="0"/>
              <a:t>Grafico di diffusione</a:t>
            </a:r>
            <a:endParaRPr lang="it-IT" b="1"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1712235349"/>
              </p:ext>
            </p:extLst>
          </p:nvPr>
        </p:nvGraphicFramePr>
        <p:xfrm>
          <a:off x="539552" y="1772816"/>
          <a:ext cx="8219256" cy="42093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9734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Titolo 8198"/>
          <p:cNvSpPr>
            <a:spLocks noGrp="1"/>
          </p:cNvSpPr>
          <p:nvPr>
            <p:ph type="title"/>
          </p:nvPr>
        </p:nvSpPr>
        <p:spPr>
          <a:xfrm>
            <a:off x="1259632" y="4899783"/>
            <a:ext cx="7726156" cy="1143000"/>
          </a:xfrm>
        </p:spPr>
        <p:txBody>
          <a:bodyPr>
            <a:noAutofit/>
          </a:bodyPr>
          <a:lstStyle/>
          <a:p>
            <a:r>
              <a:rPr lang="it-IT" sz="2000" dirty="0" smtClean="0"/>
              <a:t>Concentrazione temperatura area</a:t>
            </a:r>
            <a:br>
              <a:rPr lang="it-IT" sz="2000" dirty="0" smtClean="0"/>
            </a:br>
            <a:r>
              <a:rPr lang="it-IT" sz="2000" dirty="0" smtClean="0"/>
              <a:t/>
            </a:r>
            <a:br>
              <a:rPr lang="it-IT" sz="2000" dirty="0" smtClean="0"/>
            </a:br>
            <a:r>
              <a:rPr lang="it-IT" sz="2000" dirty="0" smtClean="0"/>
              <a:t>spessore</a:t>
            </a:r>
            <a:endParaRPr lang="it-IT" sz="2000" dirty="0"/>
          </a:p>
        </p:txBody>
      </p:sp>
      <p:sp>
        <p:nvSpPr>
          <p:cNvPr id="3" name="Segnaposto contenuto 2"/>
          <p:cNvSpPr>
            <a:spLocks noGrp="1"/>
          </p:cNvSpPr>
          <p:nvPr>
            <p:ph sz="half" idx="4294967295"/>
          </p:nvPr>
        </p:nvSpPr>
        <p:spPr>
          <a:xfrm>
            <a:off x="375973" y="404664"/>
            <a:ext cx="4038600" cy="4525963"/>
          </a:xfrm>
        </p:spPr>
        <p:txBody>
          <a:bodyPr>
            <a:noAutofit/>
          </a:bodyPr>
          <a:lstStyle/>
          <a:p>
            <a:pPr marL="0" indent="0">
              <a:buNone/>
            </a:pPr>
            <a:r>
              <a:rPr lang="it-IT" sz="2000" dirty="0" smtClean="0"/>
              <a:t>A conclusione dell’attività laboratoriale è stato dimostrato che oltre alla concentrazione</a:t>
            </a:r>
            <a:r>
              <a:rPr lang="it-IT" sz="2000" dirty="0" smtClean="0"/>
              <a:t>, come   </a:t>
            </a:r>
            <a:r>
              <a:rPr lang="it-IT" sz="2000" dirty="0" smtClean="0"/>
              <a:t>precedentemente ipotizzato, vanno      rispettati anche i seguenti parametri:</a:t>
            </a:r>
          </a:p>
          <a:p>
            <a:r>
              <a:rPr lang="it-IT" sz="2000" dirty="0" smtClean="0"/>
              <a:t>La </a:t>
            </a:r>
            <a:r>
              <a:rPr lang="it-IT" sz="2000" b="1" dirty="0" smtClean="0"/>
              <a:t>temperatura</a:t>
            </a:r>
            <a:r>
              <a:rPr lang="it-IT" sz="2000" dirty="0" smtClean="0"/>
              <a:t> che è direttamente proporzionale alla diffusione(aumento dell’agitazione delle particelle        movimenti Browniani).</a:t>
            </a:r>
          </a:p>
          <a:p>
            <a:r>
              <a:rPr lang="it-IT" sz="2000" dirty="0" smtClean="0"/>
              <a:t>Lo </a:t>
            </a:r>
            <a:r>
              <a:rPr lang="it-IT" sz="2000" b="1" dirty="0" smtClean="0"/>
              <a:t>spessore </a:t>
            </a:r>
            <a:r>
              <a:rPr lang="it-IT" sz="2000" dirty="0" smtClean="0"/>
              <a:t>che è inversamente proporzionale alla diffusione.</a:t>
            </a:r>
          </a:p>
          <a:p>
            <a:r>
              <a:rPr lang="it-IT" sz="2000" dirty="0" smtClean="0"/>
              <a:t>L’</a:t>
            </a:r>
            <a:r>
              <a:rPr lang="it-IT" sz="2000" b="1" dirty="0" smtClean="0"/>
              <a:t>area di scambio </a:t>
            </a:r>
            <a:r>
              <a:rPr lang="it-IT" sz="2000" dirty="0" smtClean="0"/>
              <a:t>che è </a:t>
            </a:r>
            <a:r>
              <a:rPr lang="it-IT" sz="2000" dirty="0" err="1" smtClean="0"/>
              <a:t>dirett</a:t>
            </a:r>
            <a:r>
              <a:rPr lang="it-IT" sz="2000" dirty="0" smtClean="0"/>
              <a:t>. </a:t>
            </a:r>
            <a:r>
              <a:rPr lang="it-IT" sz="2000" dirty="0" err="1"/>
              <a:t>p</a:t>
            </a:r>
            <a:r>
              <a:rPr lang="it-IT" sz="2000" dirty="0" err="1" smtClean="0"/>
              <a:t>rop</a:t>
            </a:r>
            <a:r>
              <a:rPr lang="it-IT" sz="2000" dirty="0" smtClean="0"/>
              <a:t>. </a:t>
            </a:r>
            <a:r>
              <a:rPr lang="it-IT" sz="2000" dirty="0"/>
              <a:t> a</a:t>
            </a:r>
            <a:r>
              <a:rPr lang="it-IT" sz="2000" dirty="0" smtClean="0"/>
              <a:t>lla diffusione.</a:t>
            </a:r>
          </a:p>
          <a:p>
            <a:pPr marL="0" indent="0">
              <a:buNone/>
            </a:pPr>
            <a:endParaRPr lang="it-IT" sz="2000" dirty="0" smtClean="0"/>
          </a:p>
          <a:p>
            <a:pPr marL="0" indent="0">
              <a:buNone/>
            </a:pPr>
            <a:r>
              <a:rPr lang="it-IT" sz="2000" dirty="0" smtClean="0"/>
              <a:t>Osmosi diffusione acqua                                 </a:t>
            </a:r>
          </a:p>
        </p:txBody>
      </p:sp>
      <p:cxnSp>
        <p:nvCxnSpPr>
          <p:cNvPr id="23" name="Connettore 2 22"/>
          <p:cNvCxnSpPr/>
          <p:nvPr/>
        </p:nvCxnSpPr>
        <p:spPr>
          <a:xfrm>
            <a:off x="3779912" y="3501008"/>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19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4573" y="1052736"/>
            <a:ext cx="4571215" cy="2812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9" name="Connettore 1 28"/>
          <p:cNvCxnSpPr/>
          <p:nvPr/>
        </p:nvCxnSpPr>
        <p:spPr>
          <a:xfrm>
            <a:off x="3347864" y="5471283"/>
            <a:ext cx="288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92" name="Connettore 1 8191"/>
          <p:cNvCxnSpPr/>
          <p:nvPr/>
        </p:nvCxnSpPr>
        <p:spPr>
          <a:xfrm>
            <a:off x="3347864" y="5471283"/>
            <a:ext cx="446449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20673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075240" cy="5890666"/>
          </a:xfrm>
        </p:spPr>
        <p:txBody>
          <a:bodyPr>
            <a:normAutofit fontScale="90000"/>
          </a:bodyPr>
          <a:lstStyle/>
          <a:p>
            <a:r>
              <a:rPr lang="it-IT" dirty="0" smtClean="0"/>
              <a:t>Si ringraziano </a:t>
            </a:r>
            <a:br>
              <a:rPr lang="it-IT" dirty="0" smtClean="0"/>
            </a:br>
            <a:r>
              <a:rPr lang="it-IT" dirty="0" smtClean="0"/>
              <a:t>la prof. Maria Marino P.O.</a:t>
            </a:r>
            <a:br>
              <a:rPr lang="it-IT" dirty="0" smtClean="0"/>
            </a:br>
            <a:r>
              <a:rPr lang="it-IT" dirty="0" smtClean="0"/>
              <a:t>la prof. Valentina </a:t>
            </a:r>
            <a:r>
              <a:rPr lang="it-IT" dirty="0" err="1" smtClean="0"/>
              <a:t>Pallottini</a:t>
            </a:r>
            <a:r>
              <a:rPr lang="it-IT" dirty="0" smtClean="0"/>
              <a:t> P.A.</a:t>
            </a:r>
            <a:br>
              <a:rPr lang="it-IT" dirty="0" smtClean="0"/>
            </a:br>
            <a:r>
              <a:rPr lang="it-IT" dirty="0" smtClean="0"/>
              <a:t>il prof. </a:t>
            </a:r>
            <a:r>
              <a:rPr lang="it-IT" dirty="0" err="1" smtClean="0"/>
              <a:t>Ascenzi</a:t>
            </a:r>
            <a:r>
              <a:rPr lang="it-IT" dirty="0" smtClean="0"/>
              <a:t> Filippo P. A.</a:t>
            </a:r>
            <a:br>
              <a:rPr lang="it-IT" dirty="0" smtClean="0"/>
            </a:br>
            <a:r>
              <a:rPr lang="it-IT" dirty="0" smtClean="0"/>
              <a:t/>
            </a:r>
            <a:br>
              <a:rPr lang="it-IT" dirty="0" smtClean="0"/>
            </a:br>
            <a:r>
              <a:rPr lang="it-IT" sz="4000" dirty="0" smtClean="0"/>
              <a:t>per aver dato la possibilità a tutto il gruppo di studenti del “Liceo </a:t>
            </a:r>
            <a:r>
              <a:rPr lang="it-IT" sz="4000" dirty="0" smtClean="0"/>
              <a:t>Scientifico </a:t>
            </a:r>
            <a:r>
              <a:rPr lang="it-IT" sz="4000" dirty="0" smtClean="0"/>
              <a:t>“Marconi” di aver potuto sperimentare attività relative all’osmosi direttamente nei laboratori universitari.</a:t>
            </a:r>
            <a:endParaRPr lang="it-IT" sz="4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ottotitolo 2"/>
          <p:cNvSpPr>
            <a:spLocks noGrp="1"/>
          </p:cNvSpPr>
          <p:nvPr>
            <p:ph type="subTitle" idx="1"/>
          </p:nvPr>
        </p:nvSpPr>
        <p:spPr/>
        <p:txBody>
          <a:bodyPr/>
          <a:lstStyle/>
          <a:p>
            <a:endParaRPr lang="it-IT" dirty="0"/>
          </a:p>
        </p:txBody>
      </p:sp>
      <p:sp>
        <p:nvSpPr>
          <p:cNvPr id="4" name="Rettangolo 3"/>
          <p:cNvSpPr/>
          <p:nvPr/>
        </p:nvSpPr>
        <p:spPr>
          <a:xfrm>
            <a:off x="899592" y="644753"/>
            <a:ext cx="6984776" cy="523220"/>
          </a:xfrm>
          <a:prstGeom prst="rect">
            <a:avLst/>
          </a:prstGeom>
        </p:spPr>
        <p:txBody>
          <a:bodyPr wrap="square">
            <a:spAutoFit/>
          </a:bodyPr>
          <a:lstStyle/>
          <a:p>
            <a:pPr lvl="0" algn="ctr">
              <a:spcBef>
                <a:spcPct val="0"/>
              </a:spcBef>
            </a:pPr>
            <a:r>
              <a:rPr lang="it-IT" sz="2800" dirty="0" smtClean="0">
                <a:solidFill>
                  <a:prstClr val="black"/>
                </a:solidFill>
                <a:ea typeface="+mj-ea"/>
                <a:cs typeface="+mj-cs"/>
              </a:rPr>
              <a:t>L’osmosi: </a:t>
            </a:r>
            <a:r>
              <a:rPr lang="it-IT" sz="2800" dirty="0">
                <a:solidFill>
                  <a:prstClr val="black"/>
                </a:solidFill>
                <a:ea typeface="+mj-ea"/>
                <a:cs typeface="+mj-cs"/>
              </a:rPr>
              <a:t>un processo fondamentale per la vita</a:t>
            </a:r>
          </a:p>
        </p:txBody>
      </p:sp>
      <p:pic>
        <p:nvPicPr>
          <p:cNvPr id="1026" name="Picture 2" descr="C:\Users\Lucia Zichella\Desktop\osmosi fo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5" y="1988840"/>
            <a:ext cx="6969797" cy="4271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36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0528" y="260648"/>
            <a:ext cx="4608512" cy="1152128"/>
          </a:xfrm>
        </p:spPr>
        <p:txBody>
          <a:bodyPr>
            <a:normAutofit/>
          </a:bodyPr>
          <a:lstStyle/>
          <a:p>
            <a:r>
              <a:rPr lang="it-IT" sz="3200" dirty="0" smtClean="0"/>
              <a:t>Che cos’è l’osmosi?</a:t>
            </a:r>
            <a:endParaRPr lang="it-IT" sz="3200" dirty="0"/>
          </a:p>
        </p:txBody>
      </p:sp>
      <p:sp>
        <p:nvSpPr>
          <p:cNvPr id="3" name="Segnaposto contenuto 2"/>
          <p:cNvSpPr>
            <a:spLocks noGrp="1"/>
          </p:cNvSpPr>
          <p:nvPr>
            <p:ph idx="1"/>
          </p:nvPr>
        </p:nvSpPr>
        <p:spPr>
          <a:xfrm>
            <a:off x="457200" y="1268760"/>
            <a:ext cx="8229600" cy="4857403"/>
          </a:xfrm>
        </p:spPr>
        <p:txBody>
          <a:bodyPr>
            <a:normAutofit/>
          </a:bodyPr>
          <a:lstStyle/>
          <a:p>
            <a:pPr marL="0" indent="0">
              <a:buNone/>
            </a:pPr>
            <a:r>
              <a:rPr lang="it-IT" sz="2400" dirty="0" smtClean="0"/>
              <a:t>E’</a:t>
            </a:r>
            <a:r>
              <a:rPr lang="it-IT" sz="2400" dirty="0" smtClean="0"/>
              <a:t> </a:t>
            </a:r>
            <a:r>
              <a:rPr lang="it-IT" sz="2400" dirty="0" smtClean="0"/>
              <a:t>il fenomeno </a:t>
            </a:r>
            <a:r>
              <a:rPr lang="it-IT" sz="2400" dirty="0"/>
              <a:t>per cui si ha un </a:t>
            </a:r>
            <a:r>
              <a:rPr lang="it-IT" sz="2400" dirty="0" smtClean="0"/>
              <a:t>passaggio di molecole di solvente </a:t>
            </a:r>
            <a:r>
              <a:rPr lang="it-IT" sz="2400" dirty="0"/>
              <a:t>(in genere acqua</a:t>
            </a:r>
            <a:r>
              <a:rPr lang="it-IT" sz="2400" dirty="0" smtClean="0"/>
              <a:t>) da una zona a bassa concentrazione </a:t>
            </a:r>
            <a:r>
              <a:rPr lang="it-IT" sz="2400" dirty="0" smtClean="0"/>
              <a:t>a </a:t>
            </a:r>
            <a:r>
              <a:rPr lang="it-IT" sz="2400" dirty="0" smtClean="0"/>
              <a:t>una zona ad alta concentrazione </a:t>
            </a:r>
            <a:r>
              <a:rPr lang="it-IT" sz="2400" dirty="0" smtClean="0"/>
              <a:t>attraverso </a:t>
            </a:r>
            <a:r>
              <a:rPr lang="it-IT" sz="2400" dirty="0"/>
              <a:t>una </a:t>
            </a:r>
            <a:r>
              <a:rPr lang="it-IT" sz="2400" dirty="0" smtClean="0"/>
              <a:t>membrana  semipermeabile.</a:t>
            </a:r>
          </a:p>
          <a:p>
            <a:pPr marL="0" indent="0">
              <a:buNone/>
            </a:pPr>
            <a:endParaRPr lang="it-IT" sz="2400" dirty="0" smtClean="0"/>
          </a:p>
        </p:txBody>
      </p:sp>
      <p:pic>
        <p:nvPicPr>
          <p:cNvPr id="2050" name="Picture 2" descr="C:\Users\Lucia Zichella\Desktop\Immagin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852936"/>
            <a:ext cx="4153488" cy="3600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3933056"/>
            <a:ext cx="9572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6402848" y="3768640"/>
            <a:ext cx="2712552" cy="646331"/>
          </a:xfrm>
          <a:prstGeom prst="rect">
            <a:avLst/>
          </a:prstGeom>
        </p:spPr>
        <p:txBody>
          <a:bodyPr wrap="square">
            <a:spAutoFit/>
          </a:bodyPr>
          <a:lstStyle/>
          <a:p>
            <a:r>
              <a:rPr lang="it-IT" dirty="0" smtClean="0"/>
              <a:t>Aumento della pressione idrostatica</a:t>
            </a:r>
            <a:endParaRPr lang="it-IT" dirty="0"/>
          </a:p>
        </p:txBody>
      </p:sp>
      <p:sp>
        <p:nvSpPr>
          <p:cNvPr id="5" name="Rettangolo 4"/>
          <p:cNvSpPr/>
          <p:nvPr/>
        </p:nvSpPr>
        <p:spPr>
          <a:xfrm>
            <a:off x="5436096" y="5407507"/>
            <a:ext cx="3517305" cy="923330"/>
          </a:xfrm>
          <a:prstGeom prst="rect">
            <a:avLst/>
          </a:prstGeom>
        </p:spPr>
        <p:txBody>
          <a:bodyPr wrap="square">
            <a:spAutoFit/>
          </a:bodyPr>
          <a:lstStyle/>
          <a:p>
            <a:r>
              <a:rPr lang="it-IT" dirty="0" smtClean="0"/>
              <a:t>Unità di misura = </a:t>
            </a:r>
            <a:r>
              <a:rPr lang="it-IT" dirty="0" err="1" smtClean="0"/>
              <a:t>osmolare</a:t>
            </a:r>
            <a:endParaRPr lang="it-IT" dirty="0" smtClean="0"/>
          </a:p>
          <a:p>
            <a:endParaRPr lang="it-IT" dirty="0" smtClean="0"/>
          </a:p>
          <a:p>
            <a:r>
              <a:rPr lang="it-IT" dirty="0" smtClean="0"/>
              <a:t>                         </a:t>
            </a:r>
            <a:r>
              <a:rPr lang="it-IT" dirty="0" err="1" smtClean="0"/>
              <a:t>mOsm</a:t>
            </a:r>
            <a:endParaRPr lang="it-IT" dirty="0"/>
          </a:p>
        </p:txBody>
      </p:sp>
    </p:spTree>
    <p:extLst>
      <p:ext uri="{BB962C8B-B14F-4D97-AF65-F5344CB8AC3E}">
        <p14:creationId xmlns:p14="http://schemas.microsoft.com/office/powerpoint/2010/main" val="316176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6552" y="260648"/>
            <a:ext cx="7200800" cy="1152128"/>
          </a:xfrm>
        </p:spPr>
        <p:txBody>
          <a:bodyPr>
            <a:normAutofit/>
          </a:bodyPr>
          <a:lstStyle/>
          <a:p>
            <a:r>
              <a:rPr lang="it-IT" sz="3200" dirty="0" smtClean="0"/>
              <a:t>Perché è importante per la vita?</a:t>
            </a:r>
            <a:endParaRPr lang="it-IT" sz="3200" dirty="0"/>
          </a:p>
        </p:txBody>
      </p:sp>
      <p:sp>
        <p:nvSpPr>
          <p:cNvPr id="3" name="Segnaposto contenuto 2"/>
          <p:cNvSpPr>
            <a:spLocks noGrp="1"/>
          </p:cNvSpPr>
          <p:nvPr>
            <p:ph idx="1"/>
          </p:nvPr>
        </p:nvSpPr>
        <p:spPr>
          <a:xfrm>
            <a:off x="539552" y="1412776"/>
            <a:ext cx="8229600" cy="4525963"/>
          </a:xfrm>
        </p:spPr>
        <p:txBody>
          <a:bodyPr>
            <a:normAutofit/>
          </a:bodyPr>
          <a:lstStyle/>
          <a:p>
            <a:pPr marL="0" indent="0">
              <a:buNone/>
            </a:pPr>
            <a:r>
              <a:rPr lang="it-IT" sz="2000" dirty="0" smtClean="0"/>
              <a:t>Le membrane plasmatiche che avvolgono le cellule del corpo umano, sono delle membrane semipermeabili, che consentono il passaggio delle molecole di piccole </a:t>
            </a:r>
            <a:r>
              <a:rPr lang="it-IT" sz="2000" dirty="0" smtClean="0"/>
              <a:t>dimensioni, come </a:t>
            </a:r>
            <a:r>
              <a:rPr lang="it-IT" sz="2000" dirty="0" smtClean="0"/>
              <a:t>acqua e </a:t>
            </a:r>
            <a:r>
              <a:rPr lang="it-IT" sz="2000" dirty="0" smtClean="0"/>
              <a:t>urea, </a:t>
            </a:r>
            <a:r>
              <a:rPr lang="it-IT" sz="2000" dirty="0" smtClean="0"/>
              <a:t>ma non di quelle a maggior peso molecolare </a:t>
            </a:r>
            <a:r>
              <a:rPr lang="it-IT" sz="2000" dirty="0" smtClean="0"/>
              <a:t>come</a:t>
            </a:r>
            <a:r>
              <a:rPr lang="it-IT" sz="2000" dirty="0" smtClean="0"/>
              <a:t> proteine e </a:t>
            </a:r>
            <a:r>
              <a:rPr lang="it-IT" sz="2000" dirty="0" smtClean="0"/>
              <a:t>amminoacidi. </a:t>
            </a:r>
            <a:r>
              <a:rPr lang="it-IT" sz="2000" dirty="0" smtClean="0"/>
              <a:t>Gli equilibri osmotici nei fluidi corporei sono </a:t>
            </a:r>
            <a:r>
              <a:rPr lang="it-IT" sz="2000" dirty="0" smtClean="0"/>
              <a:t>essenziali </a:t>
            </a:r>
            <a:r>
              <a:rPr lang="it-IT" sz="2000" dirty="0" smtClean="0"/>
              <a:t>per garantire alle cellule un ambiente ottimale in cui vivere e </a:t>
            </a:r>
            <a:r>
              <a:rPr lang="it-IT" sz="2000" dirty="0" smtClean="0"/>
              <a:t>permettere il </a:t>
            </a:r>
            <a:r>
              <a:rPr lang="it-IT" sz="2000" dirty="0" smtClean="0"/>
              <a:t>movimento delle molecole </a:t>
            </a:r>
            <a:r>
              <a:rPr lang="it-IT" sz="2000" dirty="0" smtClean="0"/>
              <a:t>d’acqua, </a:t>
            </a:r>
            <a:r>
              <a:rPr lang="it-IT" sz="2000" dirty="0" smtClean="0"/>
              <a:t>la diffusione di sali e zuccheri indispensabili per la vita di un organismo.</a:t>
            </a:r>
          </a:p>
          <a:p>
            <a:pPr marL="0" indent="0">
              <a:buNone/>
            </a:pPr>
            <a:endParaRPr lang="it-IT"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3717032"/>
            <a:ext cx="6198816"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789040"/>
            <a:ext cx="1530298" cy="2687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3615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1572313" y="188640"/>
            <a:ext cx="8229600" cy="1143000"/>
          </a:xfrm>
        </p:spPr>
        <p:txBody>
          <a:bodyPr>
            <a:normAutofit/>
          </a:bodyPr>
          <a:lstStyle/>
          <a:p>
            <a:r>
              <a:rPr lang="it-IT" sz="3200" dirty="0" smtClean="0"/>
              <a:t>Osmosi e corpo umano</a:t>
            </a:r>
            <a:endParaRPr lang="it-IT" sz="3200" dirty="0"/>
          </a:p>
        </p:txBody>
      </p:sp>
      <p:sp>
        <p:nvSpPr>
          <p:cNvPr id="3" name="Segnaposto contenuto 2"/>
          <p:cNvSpPr>
            <a:spLocks noGrp="1"/>
          </p:cNvSpPr>
          <p:nvPr>
            <p:ph idx="4294967295"/>
          </p:nvPr>
        </p:nvSpPr>
        <p:spPr>
          <a:xfrm>
            <a:off x="565150" y="1285050"/>
            <a:ext cx="8111306" cy="5168286"/>
          </a:xfrm>
        </p:spPr>
        <p:txBody>
          <a:bodyPr>
            <a:normAutofit/>
          </a:bodyPr>
          <a:lstStyle/>
          <a:p>
            <a:pPr marL="0" indent="0">
              <a:buNone/>
            </a:pPr>
            <a:r>
              <a:rPr lang="it-IT" sz="2000" dirty="0" smtClean="0"/>
              <a:t>Se prendiamo una cellula come un globulo rosso e la immergiamo in una soluzione </a:t>
            </a:r>
            <a:r>
              <a:rPr lang="it-IT" sz="2000" dirty="0" smtClean="0"/>
              <a:t>ipotonica questa,  </a:t>
            </a:r>
            <a:r>
              <a:rPr lang="it-IT" sz="2000" dirty="0" smtClean="0"/>
              <a:t>per </a:t>
            </a:r>
            <a:r>
              <a:rPr lang="it-IT" sz="2000" dirty="0" smtClean="0"/>
              <a:t>osmosi, </a:t>
            </a:r>
            <a:r>
              <a:rPr lang="it-IT" sz="2000" dirty="0" smtClean="0"/>
              <a:t>subisce un rigonfiamento (dato dall'ingresso di acqua</a:t>
            </a:r>
            <a:r>
              <a:rPr lang="it-IT" sz="2000" dirty="0" smtClean="0"/>
              <a:t>) </a:t>
            </a:r>
            <a:r>
              <a:rPr lang="it-IT" sz="2000" dirty="0" smtClean="0"/>
              <a:t>che può farla esplodere. Al contrario, se immersa in una soluzione ipertonica la cellula subisce una consistente disidratazione che la fa raggrinzire. Nell'organismo umano le cellule sono immerse in soluzioni isotoniche rispetto al loro ambiente </a:t>
            </a:r>
            <a:r>
              <a:rPr lang="it-IT" sz="2000" dirty="0" smtClean="0"/>
              <a:t>interno. Esistono </a:t>
            </a:r>
            <a:r>
              <a:rPr lang="it-IT" sz="2000" dirty="0" smtClean="0"/>
              <a:t>vari sistemi per mantenere tali liquidi in equilibrio osmotico.</a:t>
            </a:r>
          </a:p>
          <a:p>
            <a:pPr marL="0" indent="0">
              <a:buNone/>
            </a:pPr>
            <a:endParaRPr lang="it-IT"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4005064"/>
            <a:ext cx="1543050"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4024114"/>
            <a:ext cx="1809750"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2975" y="4505598"/>
            <a:ext cx="23590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4241953" y="4493837"/>
            <a:ext cx="2469843" cy="338554"/>
          </a:xfrm>
          <a:prstGeom prst="rect">
            <a:avLst/>
          </a:prstGeom>
        </p:spPr>
        <p:txBody>
          <a:bodyPr wrap="none">
            <a:spAutoFit/>
          </a:bodyPr>
          <a:lstStyle/>
          <a:p>
            <a:r>
              <a:rPr lang="it-IT" sz="1600" b="1" dirty="0" smtClean="0"/>
              <a:t>Movimento netto dell’H2O</a:t>
            </a:r>
            <a:endParaRPr lang="it-IT" sz="1600" b="1" dirty="0"/>
          </a:p>
        </p:txBody>
      </p:sp>
      <p:pic>
        <p:nvPicPr>
          <p:cNvPr id="307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75200" y="4783900"/>
            <a:ext cx="407987"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4321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179512" y="332656"/>
            <a:ext cx="8229600" cy="1143000"/>
          </a:xfrm>
        </p:spPr>
        <p:txBody>
          <a:bodyPr>
            <a:normAutofit/>
          </a:bodyPr>
          <a:lstStyle/>
          <a:p>
            <a:r>
              <a:rPr lang="it-IT" sz="2800" dirty="0" smtClean="0"/>
              <a:t>Quali parametri </a:t>
            </a:r>
            <a:r>
              <a:rPr lang="it-IT" sz="2800" dirty="0" smtClean="0"/>
              <a:t>fisici/chimici </a:t>
            </a:r>
            <a:r>
              <a:rPr lang="it-IT" sz="2800" dirty="0" smtClean="0"/>
              <a:t>regolano l’osmosi?</a:t>
            </a:r>
            <a:endParaRPr lang="it-IT" sz="2800" dirty="0"/>
          </a:p>
        </p:txBody>
      </p:sp>
      <p:sp>
        <p:nvSpPr>
          <p:cNvPr id="3" name="Segnaposto contenuto 2"/>
          <p:cNvSpPr>
            <a:spLocks noGrp="1"/>
          </p:cNvSpPr>
          <p:nvPr>
            <p:ph idx="1"/>
          </p:nvPr>
        </p:nvSpPr>
        <p:spPr/>
        <p:txBody>
          <a:bodyPr>
            <a:normAutofit/>
          </a:bodyPr>
          <a:lstStyle/>
          <a:p>
            <a:pPr marL="0" indent="0">
              <a:buNone/>
            </a:pPr>
            <a:r>
              <a:rPr lang="it-IT" sz="2000" dirty="0" smtClean="0"/>
              <a:t>L’attività sperimentale svolta nei laboratori del dipartimento di Scienze Biologiche presso l’Ateneo di Roma3 ha riguardato l’osmosi. Nelle attività teoriche, sono state ipotizzate altre grandezze fisiche, oltre alla concentrazione, che </a:t>
            </a:r>
            <a:r>
              <a:rPr lang="it-IT" sz="2000" dirty="0" smtClean="0"/>
              <a:t>possono </a:t>
            </a:r>
            <a:r>
              <a:rPr lang="it-IT" sz="2000" dirty="0" smtClean="0"/>
              <a:t>variare il passaggio delle molecole d’acqua: quali la </a:t>
            </a:r>
            <a:r>
              <a:rPr lang="it-IT" sz="2000" dirty="0" smtClean="0"/>
              <a:t>temperatura e </a:t>
            </a:r>
            <a:r>
              <a:rPr lang="it-IT" sz="2000" dirty="0" smtClean="0"/>
              <a:t>lo spessore della membrana. </a:t>
            </a:r>
            <a:endParaRPr lang="it-IT" sz="24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3284984"/>
            <a:ext cx="748108" cy="697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3356992"/>
            <a:ext cx="743152" cy="6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3356992"/>
            <a:ext cx="707384" cy="656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4077072"/>
            <a:ext cx="5760640" cy="23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ttangolo 7"/>
          <p:cNvSpPr/>
          <p:nvPr/>
        </p:nvSpPr>
        <p:spPr>
          <a:xfrm>
            <a:off x="3635896" y="4077072"/>
            <a:ext cx="1386277" cy="369332"/>
          </a:xfrm>
          <a:prstGeom prst="rect">
            <a:avLst/>
          </a:prstGeom>
        </p:spPr>
        <p:txBody>
          <a:bodyPr wrap="none">
            <a:spAutoFit/>
          </a:bodyPr>
          <a:lstStyle/>
          <a:p>
            <a:r>
              <a:rPr lang="it-IT" b="1" dirty="0" smtClean="0"/>
              <a:t>temperatura</a:t>
            </a:r>
            <a:endParaRPr lang="it-IT" b="1" dirty="0"/>
          </a:p>
        </p:txBody>
      </p:sp>
      <p:sp>
        <p:nvSpPr>
          <p:cNvPr id="9" name="Rettangolo 8"/>
          <p:cNvSpPr/>
          <p:nvPr/>
        </p:nvSpPr>
        <p:spPr>
          <a:xfrm>
            <a:off x="5796136" y="4149080"/>
            <a:ext cx="1015663" cy="369332"/>
          </a:xfrm>
          <a:prstGeom prst="rect">
            <a:avLst/>
          </a:prstGeom>
        </p:spPr>
        <p:txBody>
          <a:bodyPr wrap="none">
            <a:spAutoFit/>
          </a:bodyPr>
          <a:lstStyle/>
          <a:p>
            <a:r>
              <a:rPr lang="it-IT" b="1" dirty="0" smtClean="0"/>
              <a:t>spessore</a:t>
            </a:r>
            <a:endParaRPr lang="it-IT" b="1" dirty="0"/>
          </a:p>
        </p:txBody>
      </p:sp>
      <p:sp>
        <p:nvSpPr>
          <p:cNvPr id="10" name="Rettangolo 9"/>
          <p:cNvSpPr/>
          <p:nvPr/>
        </p:nvSpPr>
        <p:spPr>
          <a:xfrm>
            <a:off x="1475656" y="4005064"/>
            <a:ext cx="1639873" cy="369332"/>
          </a:xfrm>
          <a:prstGeom prst="rect">
            <a:avLst/>
          </a:prstGeom>
        </p:spPr>
        <p:txBody>
          <a:bodyPr wrap="none">
            <a:spAutoFit/>
          </a:bodyPr>
          <a:lstStyle/>
          <a:p>
            <a:r>
              <a:rPr lang="it-IT" b="1" dirty="0" smtClean="0"/>
              <a:t>concentrazione</a:t>
            </a:r>
            <a:endParaRPr lang="it-IT" b="1" dirty="0"/>
          </a:p>
        </p:txBody>
      </p:sp>
    </p:spTree>
    <p:extLst>
      <p:ext uri="{BB962C8B-B14F-4D97-AF65-F5344CB8AC3E}">
        <p14:creationId xmlns:p14="http://schemas.microsoft.com/office/powerpoint/2010/main" val="3940378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r>
              <a:rPr lang="it-IT" dirty="0" smtClean="0"/>
              <a:t>Introduzione esperimento</a:t>
            </a:r>
            <a:endParaRPr lang="it-IT" dirty="0"/>
          </a:p>
        </p:txBody>
      </p:sp>
      <p:sp>
        <p:nvSpPr>
          <p:cNvPr id="3" name="Segnaposto contenuto 2"/>
          <p:cNvSpPr>
            <a:spLocks noGrp="1"/>
          </p:cNvSpPr>
          <p:nvPr>
            <p:ph sz="half" idx="1"/>
          </p:nvPr>
        </p:nvSpPr>
        <p:spPr>
          <a:xfrm>
            <a:off x="323528" y="1412776"/>
            <a:ext cx="4038600" cy="4525963"/>
          </a:xfrm>
        </p:spPr>
        <p:txBody>
          <a:bodyPr>
            <a:normAutofit fontScale="85000" lnSpcReduction="20000"/>
          </a:bodyPr>
          <a:lstStyle/>
          <a:p>
            <a:pPr marL="0" indent="0">
              <a:buNone/>
            </a:pPr>
            <a:endParaRPr lang="it-IT" sz="2000" dirty="0" smtClean="0"/>
          </a:p>
          <a:p>
            <a:pPr marL="0" indent="0" algn="just">
              <a:buNone/>
            </a:pPr>
            <a:r>
              <a:rPr lang="it-IT" sz="2200" dirty="0" smtClean="0"/>
              <a:t>Argomento di questa esercitazione sarà lo studio delle proprietà della diffusione dell’acqua. A questo scopo verranno utilizzati tubi da dialisi formati da membrana sintetica semipermeabile.</a:t>
            </a:r>
          </a:p>
          <a:p>
            <a:pPr marL="0" indent="0" algn="just">
              <a:buNone/>
            </a:pPr>
            <a:r>
              <a:rPr lang="it-IT" sz="2200" dirty="0" smtClean="0"/>
              <a:t>Il tubo da dialisi consiste di una cellulosa con pori di diametro 0.4 micrometri. Le molecole permeano le membrane attraverso questi spazi. Si può quindi pensare a queste membrane come dei setacci che discriminano le molecole in base alla loro grandezza. Gli effetti della concentrazione delle sostanze verranno valutati in base alla variazione di </a:t>
            </a:r>
            <a:r>
              <a:rPr lang="it-IT" sz="2200" dirty="0" smtClean="0"/>
              <a:t>peso.</a:t>
            </a:r>
            <a:endParaRPr lang="it-IT" sz="2200" dirty="0"/>
          </a:p>
        </p:txBody>
      </p:sp>
      <p:pic>
        <p:nvPicPr>
          <p:cNvPr id="6147" name="Picture 3" descr="C:\Users\Lucia Zichella\Desktop\1\IMG-20170226-WA00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1988840"/>
            <a:ext cx="4218897"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445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Materiale occorrente</a:t>
            </a:r>
            <a:endParaRPr lang="it-IT" dirty="0"/>
          </a:p>
        </p:txBody>
      </p:sp>
      <p:sp>
        <p:nvSpPr>
          <p:cNvPr id="3" name="Segnaposto contenuto 2"/>
          <p:cNvSpPr>
            <a:spLocks noGrp="1"/>
          </p:cNvSpPr>
          <p:nvPr>
            <p:ph sz="half" idx="1"/>
          </p:nvPr>
        </p:nvSpPr>
        <p:spPr>
          <a:xfrm>
            <a:off x="467544" y="1412776"/>
            <a:ext cx="4038600" cy="4525963"/>
          </a:xfrm>
        </p:spPr>
        <p:txBody>
          <a:bodyPr>
            <a:normAutofit fontScale="92500"/>
          </a:bodyPr>
          <a:lstStyle/>
          <a:p>
            <a:r>
              <a:rPr lang="it-IT" sz="2400" dirty="0" smtClean="0"/>
              <a:t>20cm di tubo da dialisi immerso in acqua</a:t>
            </a:r>
          </a:p>
          <a:p>
            <a:r>
              <a:rPr lang="it-IT" sz="2400" dirty="0" smtClean="0"/>
              <a:t>Bicchieri numerati (1,2,3,4,5,6)</a:t>
            </a:r>
          </a:p>
          <a:p>
            <a:r>
              <a:rPr lang="it-IT" sz="2400" dirty="0" smtClean="0"/>
              <a:t>Bilancia tecnica </a:t>
            </a:r>
          </a:p>
          <a:p>
            <a:r>
              <a:rPr lang="it-IT" sz="2400" dirty="0" smtClean="0"/>
              <a:t>Pipetta Pasteur</a:t>
            </a:r>
          </a:p>
          <a:p>
            <a:r>
              <a:rPr lang="it-IT" sz="2400" dirty="0" smtClean="0"/>
              <a:t>Spruzzetta</a:t>
            </a:r>
          </a:p>
          <a:p>
            <a:endParaRPr lang="it-IT" sz="2400" dirty="0" smtClean="0"/>
          </a:p>
          <a:p>
            <a:pPr marL="0" indent="0">
              <a:buNone/>
            </a:pPr>
            <a:r>
              <a:rPr lang="it-IT" sz="2400" dirty="0" smtClean="0"/>
              <a:t>     </a:t>
            </a:r>
            <a:r>
              <a:rPr lang="it-IT" sz="2400" b="1" dirty="0" smtClean="0"/>
              <a:t>Soluzioni:</a:t>
            </a:r>
          </a:p>
          <a:p>
            <a:r>
              <a:rPr lang="it-IT" sz="2400" dirty="0" smtClean="0"/>
              <a:t>Saccarosio 1M</a:t>
            </a:r>
          </a:p>
          <a:p>
            <a:r>
              <a:rPr lang="it-IT" sz="2400" dirty="0" smtClean="0"/>
              <a:t>Saccarosio 0.5M</a:t>
            </a:r>
          </a:p>
          <a:p>
            <a:r>
              <a:rPr lang="it-IT" sz="2400" dirty="0" smtClean="0"/>
              <a:t>Acqua distillata</a:t>
            </a:r>
          </a:p>
          <a:p>
            <a:pPr marL="0" indent="0">
              <a:buNone/>
            </a:pPr>
            <a:endParaRPr lang="it-IT" sz="2400" dirty="0" smtClean="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2852936"/>
            <a:ext cx="5097305"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1673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Procedimento</a:t>
            </a:r>
            <a:endParaRPr lang="it-IT" dirty="0"/>
          </a:p>
        </p:txBody>
      </p:sp>
      <p:sp>
        <p:nvSpPr>
          <p:cNvPr id="3" name="Segnaposto contenuto 2"/>
          <p:cNvSpPr>
            <a:spLocks noGrp="1"/>
          </p:cNvSpPr>
          <p:nvPr>
            <p:ph idx="1"/>
          </p:nvPr>
        </p:nvSpPr>
        <p:spPr>
          <a:xfrm>
            <a:off x="539552" y="1412776"/>
            <a:ext cx="8229600" cy="5256584"/>
          </a:xfrm>
        </p:spPr>
        <p:txBody>
          <a:bodyPr>
            <a:normAutofit/>
          </a:bodyPr>
          <a:lstStyle/>
          <a:p>
            <a:pPr marL="0" indent="0" algn="just">
              <a:buNone/>
            </a:pPr>
            <a:r>
              <a:rPr lang="it-IT" sz="2000" dirty="0" smtClean="0"/>
              <a:t>Aprire bene i tubi da dialisi e </a:t>
            </a:r>
            <a:r>
              <a:rPr lang="it-IT" sz="2000" dirty="0" smtClean="0"/>
              <a:t>annodare </a:t>
            </a:r>
            <a:r>
              <a:rPr lang="it-IT" sz="2000" dirty="0" smtClean="0"/>
              <a:t>una delle due estremità, aiutandosi con la pipetta Pasteur e riempirli con 9 ml delle soluzioni a disposizione. Lavare accuratamente l’esterno del tubo con le spruzzette, asciugare e successivamente pesarlo. Inserire il tubo nel bicchiere numerato; </a:t>
            </a:r>
            <a:r>
              <a:rPr lang="it-IT" sz="2000" dirty="0"/>
              <a:t>i</a:t>
            </a:r>
            <a:r>
              <a:rPr lang="it-IT" sz="2000" dirty="0" smtClean="0"/>
              <a:t>l peso iniziale rappresenterà il punto di partenza dell’esperimento. Far partire il segnatempo e ogni 15 minuti ripetere il processo registrando i dati.</a:t>
            </a:r>
          </a:p>
          <a:p>
            <a:pPr marL="0" indent="0" algn="just">
              <a:buNone/>
            </a:pPr>
            <a:endParaRPr lang="it-IT" sz="2000" dirty="0" smtClean="0"/>
          </a:p>
        </p:txBody>
      </p:sp>
      <p:graphicFrame>
        <p:nvGraphicFramePr>
          <p:cNvPr id="5" name="Tabella 4"/>
          <p:cNvGraphicFramePr>
            <a:graphicFrameLocks noGrp="1"/>
          </p:cNvGraphicFramePr>
          <p:nvPr>
            <p:extLst>
              <p:ext uri="{D42A27DB-BD31-4B8C-83A1-F6EECF244321}">
                <p14:modId xmlns:p14="http://schemas.microsoft.com/office/powerpoint/2010/main" val="1175523961"/>
              </p:ext>
            </p:extLst>
          </p:nvPr>
        </p:nvGraphicFramePr>
        <p:xfrm>
          <a:off x="1475656" y="3429000"/>
          <a:ext cx="6072336" cy="2608067"/>
        </p:xfrm>
        <a:graphic>
          <a:graphicData uri="http://schemas.openxmlformats.org/drawingml/2006/table">
            <a:tbl>
              <a:tblPr firstRow="1" bandRow="1">
                <a:tableStyleId>{5C22544A-7EE6-4342-B048-85BDC9FD1C3A}</a:tableStyleId>
              </a:tblPr>
              <a:tblGrid>
                <a:gridCol w="2024112"/>
                <a:gridCol w="2024112"/>
                <a:gridCol w="2024112"/>
              </a:tblGrid>
              <a:tr h="372581">
                <a:tc>
                  <a:txBody>
                    <a:bodyPr/>
                    <a:lstStyle/>
                    <a:p>
                      <a:r>
                        <a:rPr lang="it-IT" dirty="0" smtClean="0"/>
                        <a:t>Bicchiere</a:t>
                      </a:r>
                      <a:endParaRPr lang="it-IT" dirty="0"/>
                    </a:p>
                  </a:txBody>
                  <a:tcPr/>
                </a:tc>
                <a:tc>
                  <a:txBody>
                    <a:bodyPr/>
                    <a:lstStyle/>
                    <a:p>
                      <a:r>
                        <a:rPr lang="it-IT" dirty="0" smtClean="0"/>
                        <a:t>Soluzione</a:t>
                      </a:r>
                      <a:endParaRPr lang="it-IT" dirty="0"/>
                    </a:p>
                  </a:txBody>
                  <a:tcPr/>
                </a:tc>
                <a:tc>
                  <a:txBody>
                    <a:bodyPr/>
                    <a:lstStyle/>
                    <a:p>
                      <a:r>
                        <a:rPr lang="it-IT" dirty="0" smtClean="0"/>
                        <a:t>Temperatura</a:t>
                      </a:r>
                      <a:endParaRPr lang="it-IT" dirty="0"/>
                    </a:p>
                  </a:txBody>
                  <a:tcPr/>
                </a:tc>
              </a:tr>
              <a:tr h="372581">
                <a:tc>
                  <a:txBody>
                    <a:bodyPr/>
                    <a:lstStyle/>
                    <a:p>
                      <a:r>
                        <a:rPr lang="it-IT" dirty="0" smtClean="0"/>
                        <a:t>1</a:t>
                      </a:r>
                      <a:endParaRPr lang="it-IT" dirty="0"/>
                    </a:p>
                  </a:txBody>
                  <a:tcPr/>
                </a:tc>
                <a:tc>
                  <a:txBody>
                    <a:bodyPr/>
                    <a:lstStyle/>
                    <a:p>
                      <a:r>
                        <a:rPr lang="it-IT" dirty="0" smtClean="0"/>
                        <a:t>Saccarosio 1M</a:t>
                      </a:r>
                      <a:endParaRPr lang="it-IT" dirty="0"/>
                    </a:p>
                  </a:txBody>
                  <a:tcPr/>
                </a:tc>
                <a:tc>
                  <a:txBody>
                    <a:bodyPr/>
                    <a:lstStyle/>
                    <a:p>
                      <a:r>
                        <a:rPr lang="it-IT" dirty="0" smtClean="0"/>
                        <a:t>ambiente</a:t>
                      </a:r>
                      <a:endParaRPr lang="it-IT" dirty="0"/>
                    </a:p>
                  </a:txBody>
                  <a:tcPr/>
                </a:tc>
              </a:tr>
              <a:tr h="372581">
                <a:tc>
                  <a:txBody>
                    <a:bodyPr/>
                    <a:lstStyle/>
                    <a:p>
                      <a:r>
                        <a:rPr lang="it-IT" dirty="0" smtClean="0"/>
                        <a:t>2</a:t>
                      </a:r>
                      <a:endParaRPr lang="it-IT" dirty="0"/>
                    </a:p>
                  </a:txBody>
                  <a:tcPr/>
                </a:tc>
                <a:tc>
                  <a:txBody>
                    <a:bodyPr/>
                    <a:lstStyle/>
                    <a:p>
                      <a:r>
                        <a:rPr lang="it-IT" dirty="0" smtClean="0"/>
                        <a:t>Saccarosio 0.5M</a:t>
                      </a:r>
                      <a:endParaRPr lang="it-IT" dirty="0"/>
                    </a:p>
                  </a:txBody>
                  <a:tcPr/>
                </a:tc>
                <a:tc>
                  <a:txBody>
                    <a:bodyPr/>
                    <a:lstStyle/>
                    <a:p>
                      <a:r>
                        <a:rPr lang="it-IT" dirty="0" smtClean="0"/>
                        <a:t>ambiente</a:t>
                      </a:r>
                      <a:endParaRPr lang="it-IT" dirty="0"/>
                    </a:p>
                  </a:txBody>
                  <a:tcPr/>
                </a:tc>
              </a:tr>
              <a:tr h="372581">
                <a:tc>
                  <a:txBody>
                    <a:bodyPr/>
                    <a:lstStyle/>
                    <a:p>
                      <a:r>
                        <a:rPr lang="it-IT" dirty="0" smtClean="0"/>
                        <a:t>3</a:t>
                      </a:r>
                      <a:endParaRPr lang="it-IT" dirty="0"/>
                    </a:p>
                  </a:txBody>
                  <a:tcPr/>
                </a:tc>
                <a:tc>
                  <a:txBody>
                    <a:bodyPr/>
                    <a:lstStyle/>
                    <a:p>
                      <a:r>
                        <a:rPr lang="it-IT" dirty="0" smtClean="0"/>
                        <a:t>Saccarosio 1M</a:t>
                      </a:r>
                      <a:endParaRPr lang="it-IT" dirty="0"/>
                    </a:p>
                  </a:txBody>
                  <a:tcPr/>
                </a:tc>
                <a:tc>
                  <a:txBody>
                    <a:bodyPr/>
                    <a:lstStyle/>
                    <a:p>
                      <a:r>
                        <a:rPr lang="it-IT" dirty="0" smtClean="0"/>
                        <a:t>4°C</a:t>
                      </a:r>
                      <a:endParaRPr lang="it-IT" dirty="0"/>
                    </a:p>
                  </a:txBody>
                  <a:tcPr/>
                </a:tc>
              </a:tr>
              <a:tr h="372581">
                <a:tc>
                  <a:txBody>
                    <a:bodyPr/>
                    <a:lstStyle/>
                    <a:p>
                      <a:r>
                        <a:rPr lang="it-IT" dirty="0" smtClean="0"/>
                        <a:t>4</a:t>
                      </a:r>
                      <a:endParaRPr lang="it-IT" dirty="0"/>
                    </a:p>
                  </a:txBody>
                  <a:tcPr/>
                </a:tc>
                <a:tc>
                  <a:txBody>
                    <a:bodyPr/>
                    <a:lstStyle/>
                    <a:p>
                      <a:r>
                        <a:rPr lang="it-IT" dirty="0" smtClean="0"/>
                        <a:t>Saccarosio 1M</a:t>
                      </a:r>
                      <a:endParaRPr lang="it-IT" dirty="0"/>
                    </a:p>
                  </a:txBody>
                  <a:tcPr/>
                </a:tc>
                <a:tc>
                  <a:txBody>
                    <a:bodyPr/>
                    <a:lstStyle/>
                    <a:p>
                      <a:r>
                        <a:rPr lang="it-IT" dirty="0" smtClean="0"/>
                        <a:t>40°C</a:t>
                      </a:r>
                      <a:endParaRPr lang="it-IT" dirty="0"/>
                    </a:p>
                  </a:txBody>
                  <a:tcPr/>
                </a:tc>
              </a:tr>
              <a:tr h="372581">
                <a:tc>
                  <a:txBody>
                    <a:bodyPr/>
                    <a:lstStyle/>
                    <a:p>
                      <a:r>
                        <a:rPr lang="it-IT" dirty="0" smtClean="0"/>
                        <a:t>5</a:t>
                      </a:r>
                      <a:endParaRPr lang="it-IT" dirty="0"/>
                    </a:p>
                  </a:txBody>
                  <a:tcPr/>
                </a:tc>
                <a:tc>
                  <a:txBody>
                    <a:bodyPr/>
                    <a:lstStyle/>
                    <a:p>
                      <a:r>
                        <a:rPr lang="it-IT" dirty="0" smtClean="0"/>
                        <a:t>Saccarosio 1M</a:t>
                      </a:r>
                      <a:endParaRPr lang="it-IT" dirty="0"/>
                    </a:p>
                  </a:txBody>
                  <a:tcPr/>
                </a:tc>
                <a:tc>
                  <a:txBody>
                    <a:bodyPr/>
                    <a:lstStyle/>
                    <a:p>
                      <a:r>
                        <a:rPr lang="it-IT" dirty="0" smtClean="0"/>
                        <a:t>ambiente</a:t>
                      </a:r>
                      <a:endParaRPr lang="it-IT" dirty="0"/>
                    </a:p>
                  </a:txBody>
                  <a:tcPr/>
                </a:tc>
              </a:tr>
              <a:tr h="372581">
                <a:tc>
                  <a:txBody>
                    <a:bodyPr/>
                    <a:lstStyle/>
                    <a:p>
                      <a:r>
                        <a:rPr lang="it-IT" dirty="0" smtClean="0"/>
                        <a:t>6</a:t>
                      </a:r>
                      <a:endParaRPr lang="it-IT" dirty="0"/>
                    </a:p>
                  </a:txBody>
                  <a:tcPr/>
                </a:tc>
                <a:tc>
                  <a:txBody>
                    <a:bodyPr/>
                    <a:lstStyle/>
                    <a:p>
                      <a:r>
                        <a:rPr lang="it-IT" dirty="0" smtClean="0"/>
                        <a:t>Saccarosio</a:t>
                      </a:r>
                      <a:r>
                        <a:rPr lang="it-IT" baseline="0" dirty="0" smtClean="0"/>
                        <a:t> 1M</a:t>
                      </a:r>
                      <a:endParaRPr lang="it-IT" dirty="0"/>
                    </a:p>
                  </a:txBody>
                  <a:tcPr/>
                </a:tc>
                <a:tc>
                  <a:txBody>
                    <a:bodyPr/>
                    <a:lstStyle/>
                    <a:p>
                      <a:r>
                        <a:rPr lang="it-IT" dirty="0" smtClean="0"/>
                        <a:t>ambiente</a:t>
                      </a:r>
                      <a:endParaRPr lang="it-IT" dirty="0"/>
                    </a:p>
                  </a:txBody>
                  <a:tcPr/>
                </a:tc>
              </a:tr>
            </a:tbl>
          </a:graphicData>
        </a:graphic>
      </p:graphicFrame>
    </p:spTree>
    <p:extLst>
      <p:ext uri="{BB962C8B-B14F-4D97-AF65-F5344CB8AC3E}">
        <p14:creationId xmlns:p14="http://schemas.microsoft.com/office/powerpoint/2010/main" val="193607153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TotalTime>
  <Words>482</Words>
  <Application>Microsoft Office PowerPoint</Application>
  <PresentationFormat>Presentazione su schermo (4:3)</PresentationFormat>
  <Paragraphs>113</Paragraphs>
  <Slides>13</Slides>
  <Notes>1</Notes>
  <HiddenSlides>1</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Tema di Office</vt:lpstr>
      <vt:lpstr> LICEO SCIENTIFICO «G. MARCONI» FOGGIA </vt:lpstr>
      <vt:lpstr>Presentazione standard di PowerPoint</vt:lpstr>
      <vt:lpstr>Che cos’è l’osmosi?</vt:lpstr>
      <vt:lpstr>Perché è importante per la vita?</vt:lpstr>
      <vt:lpstr>Osmosi e corpo umano</vt:lpstr>
      <vt:lpstr>Quali parametri fisici/chimici regolano l’osmosi?</vt:lpstr>
      <vt:lpstr>Introduzione esperimento</vt:lpstr>
      <vt:lpstr>Materiale occorrente</vt:lpstr>
      <vt:lpstr>Procedimento</vt:lpstr>
      <vt:lpstr>Velocità di diffusione</vt:lpstr>
      <vt:lpstr>Grafico di diffusione</vt:lpstr>
      <vt:lpstr>Concentrazione temperatura area  spessore</vt:lpstr>
      <vt:lpstr>Si ringraziano  la prof. Maria Marino P.O. la prof. Valentina Pallottini P.A. il prof. Ascenzi Filippo P. A.  per aver dato la possibilità a tutto il gruppo di studenti del “Liceo Scientifico “Marconi” di aver potuto sperimentare attività relative all’osmosi direttamente nei laboratori universitari.</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Lucia Zichella</dc:creator>
  <cp:lastModifiedBy>Windows User</cp:lastModifiedBy>
  <cp:revision>37</cp:revision>
  <dcterms:created xsi:type="dcterms:W3CDTF">2017-02-26T14:20:42Z</dcterms:created>
  <dcterms:modified xsi:type="dcterms:W3CDTF">2017-04-03T19:47:45Z</dcterms:modified>
</cp:coreProperties>
</file>